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32" r:id="rId5"/>
    <p:sldMasterId id="2147483692" r:id="rId6"/>
    <p:sldMasterId id="2147483713" r:id="rId7"/>
    <p:sldMasterId id="2147483757" r:id="rId8"/>
  </p:sldMasterIdLst>
  <p:notesMasterIdLst>
    <p:notesMasterId r:id="rId20"/>
  </p:notesMasterIdLst>
  <p:sldIdLst>
    <p:sldId id="2145708569" r:id="rId9"/>
    <p:sldId id="2145708570" r:id="rId10"/>
    <p:sldId id="2145708571" r:id="rId11"/>
    <p:sldId id="2145708572" r:id="rId12"/>
    <p:sldId id="2145708573" r:id="rId13"/>
    <p:sldId id="2145708574" r:id="rId14"/>
    <p:sldId id="2145708575" r:id="rId15"/>
    <p:sldId id="2145708576" r:id="rId16"/>
    <p:sldId id="2145708577" r:id="rId17"/>
    <p:sldId id="2145708578" r:id="rId18"/>
    <p:sldId id="21457085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160" userDrawn="1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3F123A-C0BB-4E39-2481-0DB05F027AE6}" name="Caroline Pearson" initials="CP" userId="S::cpearson@petersonhealthcare.org::d2e4c378-522d-4392-83ee-201ff7933b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6A7"/>
    <a:srgbClr val="FCF0E8"/>
    <a:srgbClr val="FBECD2"/>
    <a:srgbClr val="EDA324"/>
    <a:srgbClr val="E4EBF7"/>
    <a:srgbClr val="28556D"/>
    <a:srgbClr val="797979"/>
    <a:srgbClr val="5B92AD"/>
    <a:srgbClr val="9CBDCD"/>
    <a:srgbClr val="E37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9F28B-3383-432A-AAEA-2CA7D7C03C09}" v="4" dt="2023-11-13T17:52:35.041"/>
    <p1510:client id="{C6563C78-BAF7-4151-A620-E438508A9689}" v="191" dt="2023-11-13T18:01:21.877"/>
    <p1510:client id="{C7B64E88-5F2D-4E5E-99A9-00E037F13769}" v="21" dt="2023-11-13T14:07:13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 autoAdjust="0"/>
    <p:restoredTop sz="93061" autoAdjust="0"/>
  </p:normalViewPr>
  <p:slideViewPr>
    <p:cSldViewPr snapToGrid="0">
      <p:cViewPr varScale="1">
        <p:scale>
          <a:sx n="69" d="100"/>
          <a:sy n="69" d="100"/>
        </p:scale>
        <p:origin x="8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0BA0D-9B4A-4616-8E8A-596A4F09481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596A7-A1CA-4411-A944-72892F557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3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urtahealth.com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urtahealth.com/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urtahealth.com/" TargetMode="External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DE6B-2C38-40CA-A7F8-041CB0C1C2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cap="none" baseline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71F80-2574-4502-B31E-57E2F63F43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17230"/>
            <a:ext cx="9144000" cy="609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099D2-6ECA-4C24-BF19-9F479FBF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0AAF84-1AF3-4823-9BB6-1FF4AE824B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306953"/>
            <a:ext cx="91440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DD MMM YYYY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4D48C40-166B-4799-B1F4-9584A70DCF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672078"/>
            <a:ext cx="91440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Draft #</a:t>
            </a:r>
          </a:p>
        </p:txBody>
      </p:sp>
    </p:spTree>
    <p:extLst>
      <p:ext uri="{BB962C8B-B14F-4D97-AF65-F5344CB8AC3E}">
        <p14:creationId xmlns:p14="http://schemas.microsoft.com/office/powerpoint/2010/main" val="243675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"/>
            <a:ext cx="10399781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87510"/>
            <a:ext cx="5257800" cy="39509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9C3528-32AF-42A2-AB72-90988CDB14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669923"/>
            <a:ext cx="10401300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Smith A, et al. Pharmacoeconomics. 2021;5(1):100-110.</a:t>
            </a:r>
          </a:p>
          <a:p>
            <a:pPr lvl="0"/>
            <a:r>
              <a:rPr lang="en-US" dirty="0"/>
              <a:t>White B, et al. Value Health. 2020;(2):200-225.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DB52F0B-D41C-422A-9236-EE3D849031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45169"/>
            <a:ext cx="10401300" cy="224754"/>
          </a:xfrm>
          <a:prstGeom prst="rect">
            <a:avLst/>
          </a:prstGeom>
        </p:spPr>
        <p:txBody>
          <a:bodyPr lIns="0" tIns="0" rIns="0" bIns="0" anchor="ctr"/>
          <a:lstStyle>
            <a:lvl1pPr marL="158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None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AE – adverse event; HCP – healthcare practitioner; QALY – quality-adjusted life year.</a:t>
            </a:r>
          </a:p>
        </p:txBody>
      </p:sp>
    </p:spTree>
    <p:extLst>
      <p:ext uri="{BB962C8B-B14F-4D97-AF65-F5344CB8AC3E}">
        <p14:creationId xmlns:p14="http://schemas.microsoft.com/office/powerpoint/2010/main" val="377820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718"/>
            <a:ext cx="10399781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References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06B9DB-B0B6-4E7F-BE5F-7E4AA0177E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87510"/>
            <a:ext cx="10399781" cy="46894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1000" i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Sheng X, Zhou A, Yao X, et al. A phase II study of RC48-ADC in HER2-positive patients with locally advanced or metastatic urothelial carcinoma. J Clin Oncol. 2019;37(15 suppl):4509.</a:t>
            </a:r>
          </a:p>
        </p:txBody>
      </p:sp>
    </p:spTree>
    <p:extLst>
      <p:ext uri="{BB962C8B-B14F-4D97-AF65-F5344CB8AC3E}">
        <p14:creationId xmlns:p14="http://schemas.microsoft.com/office/powerpoint/2010/main" val="305716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A55BF-E239-47B3-A367-389DB0B5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980B8-0221-4638-B46D-D264140FF6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3452" y="2041165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1917134-239D-4839-89FE-CBDA4FC2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3452" y="2485622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F364E0-EEB1-45DC-9F3F-8D63D5CE96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3452" y="3120843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1EB2B95-E3AF-4DF7-82A0-E828B1C1E6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3452" y="3565300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C59C3E0-A0F0-483D-8110-B8E62FC471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3452" y="4181563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8F16BCD-6B6F-473B-A9CA-D9D991BB87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3452" y="4626020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pic>
        <p:nvPicPr>
          <p:cNvPr id="11" name="Picture 10" descr="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0B13AFF-1A20-48FB-A432-5D7AE1F421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3" y="3801104"/>
            <a:ext cx="2109990" cy="5728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A3E2A1-A409-4845-A18B-63C93A271D36}"/>
              </a:ext>
            </a:extLst>
          </p:cNvPr>
          <p:cNvSpPr txBox="1"/>
          <p:nvPr userDrawn="1"/>
        </p:nvSpPr>
        <p:spPr>
          <a:xfrm>
            <a:off x="2009104" y="2765428"/>
            <a:ext cx="3098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93723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A55BF-E239-47B3-A367-389DB0B5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4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327D-B073-48AE-8987-15D0FB92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CEB5A7-7137-439B-92D3-90295419B6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C387E3-D85C-4FDB-95C2-99068C4284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cap="none" baseline="0">
                <a:solidFill>
                  <a:srgbClr val="28556D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0E2BA0E-BBEA-45B3-A1AF-3F4729798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17230"/>
            <a:ext cx="9144000" cy="609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EB308C4-B73D-4985-BF7A-9FFF909D1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306953"/>
            <a:ext cx="91440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DD MMM YYYY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D8B4A28-1CAF-4E3E-82C7-33B0DA527F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672078"/>
            <a:ext cx="91440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Draft #</a:t>
            </a:r>
          </a:p>
        </p:txBody>
      </p:sp>
    </p:spTree>
    <p:extLst>
      <p:ext uri="{BB962C8B-B14F-4D97-AF65-F5344CB8AC3E}">
        <p14:creationId xmlns:p14="http://schemas.microsoft.com/office/powerpoint/2010/main" val="2728035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578DF-01BF-4D19-A848-D5BBA704A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90472"/>
            <a:ext cx="9144000" cy="2377440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2855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CC28D6-B833-4D8E-9481-B1821F788C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55CCD-F58B-46F5-8128-8F06277FC9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6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4F1A4CE-0018-42E6-8309-0F9116ED16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3" y="3801104"/>
            <a:ext cx="2109990" cy="5728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81A1432-635C-4C9C-9CBD-1410CA340DB2}"/>
              </a:ext>
            </a:extLst>
          </p:cNvPr>
          <p:cNvSpPr txBox="1"/>
          <p:nvPr userDrawn="1"/>
        </p:nvSpPr>
        <p:spPr>
          <a:xfrm>
            <a:off x="2009104" y="2765428"/>
            <a:ext cx="3098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2855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8196059-4C19-4F75-9EA2-C329808039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4022" y="1777156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8DF0787-B466-48C2-90C7-1FD1422CB3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4022" y="2221613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D8C40D0-7D19-4EF6-A910-522DF1A40E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4022" y="2990640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A0CE05B-1A52-4CCB-99FE-BA886CF7EF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24022" y="3435097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35C5248-0E63-4219-AFCA-C9F4D8172D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4022" y="4166175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DA86DBA-BB15-47C1-AF1A-000EAE05B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4022" y="4610632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</p:spTree>
    <p:extLst>
      <p:ext uri="{BB962C8B-B14F-4D97-AF65-F5344CB8AC3E}">
        <p14:creationId xmlns:p14="http://schemas.microsoft.com/office/powerpoint/2010/main" val="389122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a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0758-62BB-47B3-946D-902A8A2466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28600"/>
            <a:ext cx="8229600" cy="23774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000" cap="none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2FA74-2878-45E0-A25B-A681A3F2E8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800599"/>
            <a:ext cx="8229600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1BFF-0531-490D-8F11-63A8489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F2E-5352-47F7-821B-CF3F11D459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A15FA69-172F-49EC-97AA-90D255EC1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369341"/>
            <a:ext cx="41148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MMM YYYY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A6C8884-75B6-4049-841E-8888C8F2D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754568"/>
            <a:ext cx="41148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Draft or Version</a:t>
            </a:r>
          </a:p>
        </p:txBody>
      </p:sp>
    </p:spTree>
    <p:extLst>
      <p:ext uri="{BB962C8B-B14F-4D97-AF65-F5344CB8AC3E}">
        <p14:creationId xmlns:p14="http://schemas.microsoft.com/office/powerpoint/2010/main" val="3470915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a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0758-62BB-47B3-946D-902A8A2466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28600"/>
            <a:ext cx="8229600" cy="23774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000" cap="none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Presentation Divider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2FA74-2878-45E0-A25B-A681A3F2E8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800600"/>
            <a:ext cx="8229600" cy="1555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1BFF-0531-490D-8F11-63A8489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F2E-5352-47F7-821B-CF3F11D459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68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ea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EFC81-92E3-47B1-ADD9-BD51E319C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9F2E-5352-47F7-821B-CF3F11D45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2EDFB8-5080-4F75-9942-8E51A14A7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356143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02D29FA-1134-4139-8E63-8465BF8F49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800600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DDEC891-6294-4208-BE8D-058EE38C35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440410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33504BF-B676-4406-94AB-2B1D8778B7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5884867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04E8C9-3F35-45B9-9544-4A2703F5BF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5440410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760A666-ABC5-48F6-935B-42EB08F603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5884867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765E5-0C5A-42BC-BE22-DC9740D08219}"/>
              </a:ext>
            </a:extLst>
          </p:cNvPr>
          <p:cNvSpPr txBox="1"/>
          <p:nvPr userDrawn="1"/>
        </p:nvSpPr>
        <p:spPr>
          <a:xfrm>
            <a:off x="609600" y="801254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8513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04F87-C4BE-4FBE-8A6B-8C66A16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99B438-3FFE-4AC4-A0B1-2CB6AC134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718"/>
            <a:ext cx="10399781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74628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ea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0876-C264-4425-A53E-A0E79D27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F2E-5352-47F7-821B-CF3F11D4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3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0758-62BB-47B3-946D-902A8A2466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30304"/>
            <a:ext cx="10744200" cy="15984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 strike="noStrike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2FA74-2878-45E0-A25B-A681A3F2E8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5029200"/>
            <a:ext cx="10744200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1BFF-0531-490D-8F11-63A8489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F2E-5352-47F7-821B-CF3F11D4590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8453B7B-8F6F-484A-B6B3-FDCCEF88A4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5593291"/>
            <a:ext cx="107442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MMM YYYY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2FA7B05-44A9-4A34-9D7D-E5BC8C4B6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9" y="5972800"/>
            <a:ext cx="107442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Draft or Version</a:t>
            </a:r>
          </a:p>
        </p:txBody>
      </p:sp>
    </p:spTree>
    <p:extLst>
      <p:ext uri="{BB962C8B-B14F-4D97-AF65-F5344CB8AC3E}">
        <p14:creationId xmlns:p14="http://schemas.microsoft.com/office/powerpoint/2010/main" val="1379588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o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0758-62BB-47B3-946D-902A8A2466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30304"/>
            <a:ext cx="10744200" cy="15984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 strike="noStrike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Presentation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2FA74-2878-45E0-A25B-A681A3F2E8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5029200"/>
            <a:ext cx="10744200" cy="12801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1BFF-0531-490D-8F11-63A8489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F2E-5352-47F7-821B-CF3F11D4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16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o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0582F5-7088-4AF5-B232-8D8AF457C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9F2E-5352-47F7-821B-CF3F11D45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156369D-87E7-40DD-B638-65B32714B4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356143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E42E60-885D-40A1-BF63-49926D4C6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800600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10903A3-BBEB-48E9-A370-363FF96D32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440410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248E943-25ED-445B-9245-B193C949D3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5884867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F2EA1D9-5C27-4879-8DE5-2FE005983E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5440410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F35F180-25A4-4F7B-BB60-8D5A8BC941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5884867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First.Last@CurtaHealth.com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A8AC9-2A71-4C04-81E2-E12328ACDB43}"/>
              </a:ext>
            </a:extLst>
          </p:cNvPr>
          <p:cNvSpPr txBox="1"/>
          <p:nvPr userDrawn="1"/>
        </p:nvSpPr>
        <p:spPr>
          <a:xfrm>
            <a:off x="609600" y="557524"/>
            <a:ext cx="53016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42175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o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0876-C264-4425-A53E-A0E79D27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F2E-5352-47F7-821B-CF3F11D4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89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DE6B-2C38-40CA-A7F8-041CB0C1C2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cap="none" baseline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71F80-2574-4502-B31E-57E2F63F43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17230"/>
            <a:ext cx="9144000" cy="609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presentation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099D2-6ECA-4C24-BF19-9F479FBF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0AAF84-1AF3-4823-9BB6-1FF4AE824B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306953"/>
            <a:ext cx="91440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DD MMM YYYY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4D48C40-166B-4799-B1F4-9584A70DCF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672078"/>
            <a:ext cx="91440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Draft #</a:t>
            </a:r>
          </a:p>
        </p:txBody>
      </p:sp>
    </p:spTree>
    <p:extLst>
      <p:ext uri="{BB962C8B-B14F-4D97-AF65-F5344CB8AC3E}">
        <p14:creationId xmlns:p14="http://schemas.microsoft.com/office/powerpoint/2010/main" val="462550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327D-B073-48AE-8987-15D0FB92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CEB5A7-7137-439B-92D3-90295419B6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215A56-EC25-4543-A826-2E58BE4E1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89144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cap="none" baseline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Divider Slide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E1851A-6A46-4EA2-AAC2-786D4D4F62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876744"/>
            <a:ext cx="9144000" cy="609354"/>
          </a:xfrm>
          <a:prstGeom prst="rect">
            <a:avLst/>
          </a:prstGeom>
        </p:spPr>
        <p:txBody>
          <a:bodyPr lIns="182880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</p:spTree>
    <p:extLst>
      <p:ext uri="{BB962C8B-B14F-4D97-AF65-F5344CB8AC3E}">
        <p14:creationId xmlns:p14="http://schemas.microsoft.com/office/powerpoint/2010/main" val="1461018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04F87-C4BE-4FBE-8A6B-8C66A16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99B438-3FFE-4AC4-A0B1-2CB6AC134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718"/>
            <a:ext cx="10399781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35770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"/>
            <a:ext cx="10401300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10"/>
            <a:ext cx="10399781" cy="46894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94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"/>
            <a:ext cx="10399781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10"/>
            <a:ext cx="10401300" cy="4182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9C3528-32AF-42A2-AB72-90988CDB14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669923"/>
            <a:ext cx="10401300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Smith A, et al. Pharmacoeconomics. 2021;5(1):100-110.</a:t>
            </a:r>
          </a:p>
          <a:p>
            <a:pPr lvl="0"/>
            <a:r>
              <a:rPr lang="en-US"/>
              <a:t>White B, et al. Value Health. 2020;(2):200-225.</a:t>
            </a:r>
          </a:p>
        </p:txBody>
      </p:sp>
    </p:spTree>
    <p:extLst>
      <p:ext uri="{BB962C8B-B14F-4D97-AF65-F5344CB8AC3E}">
        <p14:creationId xmlns:p14="http://schemas.microsoft.com/office/powerpoint/2010/main" val="221494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"/>
            <a:ext cx="10401300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10"/>
            <a:ext cx="10399781" cy="46894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0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f Abb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"/>
            <a:ext cx="10401300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09"/>
            <a:ext cx="10399781" cy="39394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9C3528-32AF-42A2-AB72-90988CDB14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669923"/>
            <a:ext cx="10399781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Smith A, et al. Pharmacoeconomics. 2021;5(1):100-110.</a:t>
            </a:r>
          </a:p>
          <a:p>
            <a:pPr lvl="0"/>
            <a:r>
              <a:rPr lang="en-US"/>
              <a:t>White B, et al. Value Health. 2020;(2):200-225.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DB52F0B-D41C-422A-9236-EE3D849031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36048"/>
            <a:ext cx="10401300" cy="224754"/>
          </a:xfrm>
          <a:prstGeom prst="rect">
            <a:avLst/>
          </a:prstGeom>
        </p:spPr>
        <p:txBody>
          <a:bodyPr lIns="0" tIns="0" rIns="0" bIns="0" anchor="ctr"/>
          <a:lstStyle>
            <a:lvl1pPr marL="158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None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AE – adverse event; HCP – healthcare practitioner; QALY – quality-adjusted life year.</a:t>
            </a:r>
          </a:p>
        </p:txBody>
      </p:sp>
    </p:spTree>
    <p:extLst>
      <p:ext uri="{BB962C8B-B14F-4D97-AF65-F5344CB8AC3E}">
        <p14:creationId xmlns:p14="http://schemas.microsoft.com/office/powerpoint/2010/main" val="4038407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4130"/>
            <a:ext cx="10401300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8037E0-00DC-46DB-A8A5-4DC58845F57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1130608"/>
            <a:ext cx="10399781" cy="342854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63013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24130"/>
            <a:ext cx="10399781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011"/>
            <a:ext cx="10401300" cy="44769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8037E0-00DC-46DB-A8A5-4DC58845F57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8" y="1136761"/>
            <a:ext cx="10399781" cy="342854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763372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4130"/>
            <a:ext cx="10399781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010"/>
            <a:ext cx="10399781" cy="3969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8037E0-00DC-46DB-A8A5-4DC58845F57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6681" y="1131266"/>
            <a:ext cx="10401300" cy="342854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C9E41E-07AF-42D0-9211-7330658F92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669923"/>
            <a:ext cx="10401300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Smith A, et al. Pharmacoeconomics. 2021;5(1):100-110.</a:t>
            </a:r>
          </a:p>
          <a:p>
            <a:pPr lvl="0"/>
            <a:r>
              <a:rPr lang="en-US"/>
              <a:t>White B, et al. Value Health. 2020;(2):200-225.</a:t>
            </a:r>
          </a:p>
        </p:txBody>
      </p:sp>
    </p:spTree>
    <p:extLst>
      <p:ext uri="{BB962C8B-B14F-4D97-AF65-F5344CB8AC3E}">
        <p14:creationId xmlns:p14="http://schemas.microsoft.com/office/powerpoint/2010/main" val="3658340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 Ref Abb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4130"/>
            <a:ext cx="10401300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011"/>
            <a:ext cx="10399781" cy="37097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8037E0-00DC-46DB-A8A5-4DC58845F57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1130608"/>
            <a:ext cx="10399781" cy="342854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C9E41E-07AF-42D0-9211-7330658F92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19" y="5665843"/>
            <a:ext cx="10399781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Smith A, et al. Pharmacoeconomics. 2021;5(1):100-110.</a:t>
            </a:r>
          </a:p>
          <a:p>
            <a:pPr lvl="0"/>
            <a:r>
              <a:rPr lang="en-US"/>
              <a:t>White B, et al. Value Health. 2020;(2):200-225.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52BE2C2-CA6C-4E67-A7AD-14F985EEF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425421"/>
            <a:ext cx="10399781" cy="224754"/>
          </a:xfrm>
          <a:prstGeom prst="rect">
            <a:avLst/>
          </a:prstGeom>
        </p:spPr>
        <p:txBody>
          <a:bodyPr lIns="0" tIns="0" rIns="0" bIns="0" anchor="ctr"/>
          <a:lstStyle>
            <a:lvl1pPr marL="158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None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AE – adverse event; HCP – healthcare practitioner; QALY – quality-adjusted life year.</a:t>
            </a:r>
          </a:p>
        </p:txBody>
      </p:sp>
    </p:spTree>
    <p:extLst>
      <p:ext uri="{BB962C8B-B14F-4D97-AF65-F5344CB8AC3E}">
        <p14:creationId xmlns:p14="http://schemas.microsoft.com/office/powerpoint/2010/main" val="2768677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"/>
            <a:ext cx="10399781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87510"/>
            <a:ext cx="5257800" cy="39509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9C3528-32AF-42A2-AB72-90988CDB14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669923"/>
            <a:ext cx="10401300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Smith A, et al. Pharmacoeconomics. 2021;5(1):100-110.</a:t>
            </a:r>
          </a:p>
          <a:p>
            <a:pPr lvl="0"/>
            <a:r>
              <a:rPr lang="en-US"/>
              <a:t>White B, et al. Value Health. 2020;(2):200-225.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DB52F0B-D41C-422A-9236-EE3D849031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45169"/>
            <a:ext cx="10401300" cy="224754"/>
          </a:xfrm>
          <a:prstGeom prst="rect">
            <a:avLst/>
          </a:prstGeom>
        </p:spPr>
        <p:txBody>
          <a:bodyPr lIns="0" tIns="0" rIns="0" bIns="0" anchor="ctr"/>
          <a:lstStyle>
            <a:lvl1pPr marL="158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None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AE – adverse event; HCP – healthcare practitioner; QALY – quality-adjusted life year.</a:t>
            </a:r>
          </a:p>
        </p:txBody>
      </p:sp>
    </p:spTree>
    <p:extLst>
      <p:ext uri="{BB962C8B-B14F-4D97-AF65-F5344CB8AC3E}">
        <p14:creationId xmlns:p14="http://schemas.microsoft.com/office/powerpoint/2010/main" val="568552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718"/>
            <a:ext cx="10399781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/>
              <a:t>References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06B9DB-B0B6-4E7F-BE5F-7E4AA0177E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87510"/>
            <a:ext cx="10399781" cy="46894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1000" i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Sheng X, Zhou A, Yao X, et al. A phase II study of RC48-ADC in HER2-positive patients with locally advanced or metastatic urothelial carcinoma. J Clin Oncol. 2019;37(15 suppl):4509.</a:t>
            </a:r>
          </a:p>
        </p:txBody>
      </p:sp>
    </p:spTree>
    <p:extLst>
      <p:ext uri="{BB962C8B-B14F-4D97-AF65-F5344CB8AC3E}">
        <p14:creationId xmlns:p14="http://schemas.microsoft.com/office/powerpoint/2010/main" val="2359535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A55BF-E239-47B3-A367-389DB0B5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980B8-0221-4638-B46D-D264140FF6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3452" y="2041165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1917134-239D-4839-89FE-CBDA4FC2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3452" y="2485622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First.Last@CurtaHealth.com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F364E0-EEB1-45DC-9F3F-8D63D5CE96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3452" y="3120843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1EB2B95-E3AF-4DF7-82A0-E828B1C1E6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3452" y="3565300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First.Last@CurtaHealth.com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C59C3E0-A0F0-483D-8110-B8E62FC471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3452" y="4181563"/>
            <a:ext cx="4514045" cy="47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8F16BCD-6B6F-473B-A9CA-D9D991BB87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3452" y="4626020"/>
            <a:ext cx="4514045" cy="47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First.Last@CurtaHealth.com </a:t>
            </a:r>
          </a:p>
        </p:txBody>
      </p:sp>
      <p:pic>
        <p:nvPicPr>
          <p:cNvPr id="11" name="Picture 10" descr="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0B13AFF-1A20-48FB-A432-5D7AE1F421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3" y="3801104"/>
            <a:ext cx="2109990" cy="5728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A3E2A1-A409-4845-A18B-63C93A271D36}"/>
              </a:ext>
            </a:extLst>
          </p:cNvPr>
          <p:cNvSpPr txBox="1"/>
          <p:nvPr userDrawn="1"/>
        </p:nvSpPr>
        <p:spPr>
          <a:xfrm>
            <a:off x="2009104" y="2765428"/>
            <a:ext cx="3098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70618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A55BF-E239-47B3-A367-389DB0B5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9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"/>
            <a:ext cx="10399781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10"/>
            <a:ext cx="10401300" cy="4182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9C3528-32AF-42A2-AB72-90988CDB14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669923"/>
            <a:ext cx="10401300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Smith A, et al. Pharmacoeconomics. 2021;5(1):100-110.</a:t>
            </a:r>
          </a:p>
          <a:p>
            <a:pPr lvl="0"/>
            <a:r>
              <a:rPr lang="en-US" dirty="0"/>
              <a:t>White B, et al. Value Health. 2020;(2):200-225.</a:t>
            </a:r>
          </a:p>
        </p:txBody>
      </p:sp>
    </p:spTree>
    <p:extLst>
      <p:ext uri="{BB962C8B-B14F-4D97-AF65-F5344CB8AC3E}">
        <p14:creationId xmlns:p14="http://schemas.microsoft.com/office/powerpoint/2010/main" val="28004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f Abb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"/>
            <a:ext cx="10401300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09"/>
            <a:ext cx="10399781" cy="39394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9C3528-32AF-42A2-AB72-90988CDB14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669923"/>
            <a:ext cx="10399781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Smith A, et al. Pharmacoeconomics. 2021;5(1):100-110.</a:t>
            </a:r>
          </a:p>
          <a:p>
            <a:pPr lvl="0"/>
            <a:r>
              <a:rPr lang="en-US" dirty="0"/>
              <a:t>White B, et al. Value Health. 2020;(2):200-225.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DB52F0B-D41C-422A-9236-EE3D849031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36048"/>
            <a:ext cx="10401300" cy="224754"/>
          </a:xfrm>
          <a:prstGeom prst="rect">
            <a:avLst/>
          </a:prstGeom>
        </p:spPr>
        <p:txBody>
          <a:bodyPr lIns="0" tIns="0" rIns="0" bIns="0" anchor="ctr"/>
          <a:lstStyle>
            <a:lvl1pPr marL="158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None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AE – adverse event; HCP – healthcare practitioner; QALY – quality-adjusted life year.</a:t>
            </a:r>
          </a:p>
        </p:txBody>
      </p:sp>
    </p:spTree>
    <p:extLst>
      <p:ext uri="{BB962C8B-B14F-4D97-AF65-F5344CB8AC3E}">
        <p14:creationId xmlns:p14="http://schemas.microsoft.com/office/powerpoint/2010/main" val="122847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4130"/>
            <a:ext cx="10401300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8037E0-00DC-46DB-A8A5-4DC58845F57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1130608"/>
            <a:ext cx="10399781" cy="342854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40755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24130"/>
            <a:ext cx="10399781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011"/>
            <a:ext cx="10401300" cy="44769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8037E0-00DC-46DB-A8A5-4DC58845F57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8" y="1136761"/>
            <a:ext cx="10399781" cy="342854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67984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4130"/>
            <a:ext cx="10399781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010"/>
            <a:ext cx="10399781" cy="3969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8037E0-00DC-46DB-A8A5-4DC58845F57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6681" y="1131266"/>
            <a:ext cx="10401300" cy="342854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C9E41E-07AF-42D0-9211-7330658F92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669923"/>
            <a:ext cx="10401300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Smith A, et al. Pharmacoeconomics. 2021;5(1):100-110.</a:t>
            </a:r>
          </a:p>
          <a:p>
            <a:pPr lvl="0"/>
            <a:r>
              <a:rPr lang="en-US" dirty="0"/>
              <a:t>White B, et al. Value Health. 2020;(2):200-225.</a:t>
            </a:r>
          </a:p>
        </p:txBody>
      </p:sp>
    </p:spTree>
    <p:extLst>
      <p:ext uri="{BB962C8B-B14F-4D97-AF65-F5344CB8AC3E}">
        <p14:creationId xmlns:p14="http://schemas.microsoft.com/office/powerpoint/2010/main" val="4331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 Ref Abb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FAA-29D3-40F0-AABC-4169C959C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4130"/>
            <a:ext cx="10401300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cap="none" baseline="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C629-E821-4798-913D-EAA2AFCB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011"/>
            <a:ext cx="10399781" cy="37097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946-5D94-404A-844C-A1B3E26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FD2F-AE81-48F3-8F7C-F732C08D8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8037E0-00DC-46DB-A8A5-4DC58845F57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1130608"/>
            <a:ext cx="10399781" cy="342854"/>
          </a:xfrm>
          <a:prstGeom prst="rect">
            <a:avLst/>
          </a:prstGeom>
        </p:spPr>
        <p:txBody>
          <a:bodyPr lIns="182880" anchor="ctr"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C9E41E-07AF-42D0-9211-7330658F92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19" y="5665843"/>
            <a:ext cx="10399781" cy="502277"/>
          </a:xfrm>
          <a:prstGeom prst="rect">
            <a:avLst/>
          </a:prstGeom>
        </p:spPr>
        <p:txBody>
          <a:bodyPr lIns="0" tIns="0" rIns="0" bIns="0" anchor="b"/>
          <a:lstStyle>
            <a:lvl1pPr marL="174625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Smith A, et al. Pharmacoeconomics. 2021;5(1):100-110.</a:t>
            </a:r>
          </a:p>
          <a:p>
            <a:pPr lvl="0"/>
            <a:r>
              <a:rPr lang="en-US" dirty="0"/>
              <a:t>White B, et al. Value Health. 2020;(2):200-225.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52BE2C2-CA6C-4E67-A7AD-14F985EEF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425421"/>
            <a:ext cx="10399781" cy="224754"/>
          </a:xfrm>
          <a:prstGeom prst="rect">
            <a:avLst/>
          </a:prstGeom>
        </p:spPr>
        <p:txBody>
          <a:bodyPr lIns="0" tIns="0" rIns="0" bIns="0" anchor="ctr"/>
          <a:lstStyle>
            <a:lvl1pPr marL="158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+mj-lt"/>
              <a:buNone/>
              <a:defRPr sz="700" i="0">
                <a:solidFill>
                  <a:schemeClr val="accent4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AE – adverse event; HCP – healthcare practitioner; QALY – quality-adjusted life year.</a:t>
            </a:r>
          </a:p>
        </p:txBody>
      </p:sp>
    </p:spTree>
    <p:extLst>
      <p:ext uri="{BB962C8B-B14F-4D97-AF65-F5344CB8AC3E}">
        <p14:creationId xmlns:p14="http://schemas.microsoft.com/office/powerpoint/2010/main" val="313234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AFDBA2-DF65-479E-A04A-2B7E39E4FDE3}"/>
              </a:ext>
            </a:extLst>
          </p:cNvPr>
          <p:cNvGrpSpPr/>
          <p:nvPr userDrawn="1"/>
        </p:nvGrpSpPr>
        <p:grpSpPr>
          <a:xfrm>
            <a:off x="754" y="6176962"/>
            <a:ext cx="12191246" cy="681038"/>
            <a:chOff x="0" y="-237088"/>
            <a:chExt cx="7753350" cy="1208639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92A58073-8418-479B-8818-2744566A9DBF}"/>
                </a:ext>
              </a:extLst>
            </p:cNvPr>
            <p:cNvSpPr/>
            <p:nvPr userDrawn="1"/>
          </p:nvSpPr>
          <p:spPr>
            <a:xfrm flipH="1">
              <a:off x="800100" y="-237088"/>
              <a:ext cx="6953250" cy="1208638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3DC11A16-2928-4E98-848B-78BD478D9AAB}"/>
                </a:ext>
              </a:extLst>
            </p:cNvPr>
            <p:cNvSpPr/>
            <p:nvPr userDrawn="1"/>
          </p:nvSpPr>
          <p:spPr>
            <a:xfrm>
              <a:off x="2105025" y="-154141"/>
              <a:ext cx="4838700" cy="1125692"/>
            </a:xfrm>
            <a:prstGeom prst="triangle">
              <a:avLst>
                <a:gd name="adj" fmla="val 22244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A6EE066E-BE7B-412B-A9D4-C8D982B2C8AC}"/>
                </a:ext>
              </a:extLst>
            </p:cNvPr>
            <p:cNvSpPr/>
            <p:nvPr userDrawn="1"/>
          </p:nvSpPr>
          <p:spPr>
            <a:xfrm>
              <a:off x="0" y="-237088"/>
              <a:ext cx="6953250" cy="1208638"/>
            </a:xfrm>
            <a:prstGeom prst="rt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2FB5CE-78CE-469A-ADC5-F53C678A5FF6}"/>
              </a:ext>
            </a:extLst>
          </p:cNvPr>
          <p:cNvGrpSpPr/>
          <p:nvPr userDrawn="1"/>
        </p:nvGrpSpPr>
        <p:grpSpPr>
          <a:xfrm>
            <a:off x="11271564" y="1"/>
            <a:ext cx="920436" cy="941560"/>
            <a:chOff x="7929" y="0"/>
            <a:chExt cx="1000125" cy="1004318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A34DD77D-EB57-4571-A624-19550BD03FA6}"/>
                </a:ext>
              </a:extLst>
            </p:cNvPr>
            <p:cNvSpPr/>
            <p:nvPr userDrawn="1"/>
          </p:nvSpPr>
          <p:spPr>
            <a:xfrm flipH="1" flipV="1">
              <a:off x="512420" y="4193"/>
              <a:ext cx="495300" cy="1000125"/>
            </a:xfrm>
            <a:prstGeom prst="rt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8D541FB-3F3D-4147-8646-74E5CEBE8418}"/>
                </a:ext>
              </a:extLst>
            </p:cNvPr>
            <p:cNvSpPr/>
            <p:nvPr userDrawn="1"/>
          </p:nvSpPr>
          <p:spPr>
            <a:xfrm rot="16200000" flipH="1">
              <a:off x="260342" y="-252413"/>
              <a:ext cx="495300" cy="1000125"/>
            </a:xfrm>
            <a:prstGeom prst="rt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DA94DEC-E7A2-489B-92E3-7F1BF40B9F8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065" y="6299835"/>
            <a:ext cx="583168" cy="5016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F1F4C-FB10-45B3-90B8-43DCBC61B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9341" y="640369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EFFD2F-AE81-48F3-8F7C-F732C08D8D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450555-B175-4880-81D0-ACA81843EE17}"/>
              </a:ext>
            </a:extLst>
          </p:cNvPr>
          <p:cNvSpPr txBox="1"/>
          <p:nvPr userDrawn="1"/>
        </p:nvSpPr>
        <p:spPr>
          <a:xfrm>
            <a:off x="296812" y="6400800"/>
            <a:ext cx="268276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18683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4" r:id="rId3"/>
    <p:sldLayoutId id="2147483721" r:id="rId4"/>
    <p:sldLayoutId id="2147483723" r:id="rId5"/>
    <p:sldLayoutId id="2147483730" r:id="rId6"/>
    <p:sldLayoutId id="2147483720" r:id="rId7"/>
    <p:sldLayoutId id="2147483722" r:id="rId8"/>
    <p:sldLayoutId id="2147483724" r:id="rId9"/>
    <p:sldLayoutId id="2147483727" r:id="rId10"/>
    <p:sldLayoutId id="2147483725" r:id="rId11"/>
    <p:sldLayoutId id="2147483728" r:id="rId12"/>
    <p:sldLayoutId id="214748367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small" baseline="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4" userDrawn="1">
          <p15:clr>
            <a:srgbClr val="F26B43"/>
          </p15:clr>
        </p15:guide>
        <p15:guide id="2" pos="7080" userDrawn="1">
          <p15:clr>
            <a:srgbClr val="F26B43"/>
          </p15:clr>
        </p15:guide>
        <p15:guide id="4" pos="192" userDrawn="1">
          <p15:clr>
            <a:srgbClr val="F26B43"/>
          </p15:clr>
        </p15:guide>
        <p15:guide id="5" orient="horz" pos="144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7" orient="horz" pos="240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C4A5BE44-2434-4A33-8BF2-BFDCE3F7F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r="221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CDA29C-EDF5-4F33-A72C-2C097A8F69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5000">
                <a:srgbClr val="FFFFFF">
                  <a:alpha val="95000"/>
                </a:srgbClr>
              </a:gs>
              <a:gs pos="0">
                <a:schemeClr val="bg1"/>
              </a:gs>
              <a:gs pos="85000">
                <a:srgbClr val="FFFFFF">
                  <a:alpha val="90000"/>
                </a:srgbClr>
              </a:gs>
              <a:gs pos="100000">
                <a:schemeClr val="bg1">
                  <a:alpha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AB824-86EB-4B22-AC58-66EA913F4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9427" y="6400800"/>
            <a:ext cx="5486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rgbClr val="7979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355CCD-F58B-46F5-8128-8F06277FC9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82B10B0-E06B-4C44-9D9A-0454A83801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065" y="6299835"/>
            <a:ext cx="583168" cy="501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ADD2A-E5B9-441F-AB40-483C834DFB6E}"/>
              </a:ext>
            </a:extLst>
          </p:cNvPr>
          <p:cNvSpPr txBox="1"/>
          <p:nvPr userDrawn="1"/>
        </p:nvSpPr>
        <p:spPr>
          <a:xfrm>
            <a:off x="292698" y="6519704"/>
            <a:ext cx="267919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797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98635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5" r:id="rId2"/>
    <p:sldLayoutId id="21474837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ridge over a body of water&#10;&#10;Description automatically generated">
            <a:extLst>
              <a:ext uri="{FF2B5EF4-FFF2-40B4-BE49-F238E27FC236}">
                <a16:creationId xmlns:a16="http://schemas.microsoft.com/office/drawing/2014/main" id="{AD39EAD6-750F-46B8-9384-12C57A45B6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" y="0"/>
            <a:ext cx="12184508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909471B-1529-4A90-BB62-44B5DAEF1839}"/>
              </a:ext>
            </a:extLst>
          </p:cNvPr>
          <p:cNvSpPr/>
          <p:nvPr userDrawn="1"/>
        </p:nvSpPr>
        <p:spPr>
          <a:xfrm>
            <a:off x="0" y="-794"/>
            <a:ext cx="12184508" cy="6858794"/>
          </a:xfrm>
          <a:prstGeom prst="rect">
            <a:avLst/>
          </a:prstGeom>
          <a:solidFill>
            <a:srgbClr val="13283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BA94F-A753-4F82-87F7-2D65C7087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160" y="635508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799F2E-5352-47F7-821B-CF3F11D459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663A35AE-FF84-4B00-A998-03A657E67B3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70" y="6241415"/>
            <a:ext cx="583168" cy="501650"/>
          </a:xfrm>
          <a:prstGeom prst="rect">
            <a:avLst/>
          </a:prstGeom>
        </p:spPr>
      </p:pic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2C998D4-014F-41A2-BB3B-EF73D9B0BA09}"/>
              </a:ext>
            </a:extLst>
          </p:cNvPr>
          <p:cNvSpPr txBox="1">
            <a:spLocks/>
          </p:cNvSpPr>
          <p:nvPr userDrawn="1"/>
        </p:nvSpPr>
        <p:spPr>
          <a:xfrm>
            <a:off x="609600" y="6355080"/>
            <a:ext cx="2743200" cy="2743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23428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  <p15:guide id="2" pos="7152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orient="horz" pos="144" userDrawn="1">
          <p15:clr>
            <a:srgbClr val="F26B43"/>
          </p15:clr>
        </p15:guide>
        <p15:guide id="5" orient="horz" pos="3024" userDrawn="1">
          <p15:clr>
            <a:srgbClr val="F26B43"/>
          </p15:clr>
        </p15:guide>
        <p15:guide id="6" orient="horz" pos="400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630 megapixels! A very high resolution, large-format VAST photo print of the Boston skyline at night; photograph created by Phil Crawshay in Fan Pier Park, Boston, Massachusetts">
            <a:extLst>
              <a:ext uri="{FF2B5EF4-FFF2-40B4-BE49-F238E27FC236}">
                <a16:creationId xmlns:a16="http://schemas.microsoft.com/office/drawing/2014/main" id="{58121F39-6483-4144-B1B5-980E9901F1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r="17695"/>
          <a:stretch/>
        </p:blipFill>
        <p:spPr bwMode="auto">
          <a:xfrm>
            <a:off x="-755" y="-7616"/>
            <a:ext cx="12192001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909471B-1529-4A90-BB62-44B5DAEF1839}"/>
              </a:ext>
            </a:extLst>
          </p:cNvPr>
          <p:cNvSpPr/>
          <p:nvPr userDrawn="1"/>
        </p:nvSpPr>
        <p:spPr>
          <a:xfrm>
            <a:off x="7492" y="-9034"/>
            <a:ext cx="12184508" cy="6858794"/>
          </a:xfrm>
          <a:prstGeom prst="rect">
            <a:avLst/>
          </a:prstGeom>
          <a:solidFill>
            <a:srgbClr val="132833">
              <a:alpha val="67059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BA94F-A753-4F82-87F7-2D65C7087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914" y="6353376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799F2E-5352-47F7-821B-CF3F11D459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663A35AE-FF84-4B00-A998-03A657E67B3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316" y="6102551"/>
            <a:ext cx="583168" cy="501650"/>
          </a:xfrm>
          <a:prstGeom prst="rect">
            <a:avLst/>
          </a:prstGeom>
        </p:spPr>
      </p:pic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2C998D4-014F-41A2-BB3B-EF73D9B0BA09}"/>
              </a:ext>
            </a:extLst>
          </p:cNvPr>
          <p:cNvSpPr txBox="1">
            <a:spLocks/>
          </p:cNvSpPr>
          <p:nvPr userDrawn="1"/>
        </p:nvSpPr>
        <p:spPr>
          <a:xfrm>
            <a:off x="609600" y="6367346"/>
            <a:ext cx="2743200" cy="2743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81224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9" r:id="rId2"/>
    <p:sldLayoutId id="2147483731" r:id="rId3"/>
    <p:sldLayoutId id="214748371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orient="horz" pos="3168" userDrawn="1">
          <p15:clr>
            <a:srgbClr val="F26B43"/>
          </p15:clr>
        </p15:guide>
        <p15:guide id="3" orient="horz" pos="4176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orient="horz" pos="144" userDrawn="1">
          <p15:clr>
            <a:srgbClr val="F26B43"/>
          </p15:clr>
        </p15:guide>
        <p15:guide id="7" orient="horz" pos="400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AFDBA2-DF65-479E-A04A-2B7E39E4FDE3}"/>
              </a:ext>
            </a:extLst>
          </p:cNvPr>
          <p:cNvGrpSpPr/>
          <p:nvPr userDrawn="1"/>
        </p:nvGrpSpPr>
        <p:grpSpPr>
          <a:xfrm>
            <a:off x="754" y="6176962"/>
            <a:ext cx="12191246" cy="681038"/>
            <a:chOff x="0" y="-237088"/>
            <a:chExt cx="7753350" cy="1208639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92A58073-8418-479B-8818-2744566A9DBF}"/>
                </a:ext>
              </a:extLst>
            </p:cNvPr>
            <p:cNvSpPr/>
            <p:nvPr userDrawn="1"/>
          </p:nvSpPr>
          <p:spPr>
            <a:xfrm flipH="1">
              <a:off x="800100" y="-237088"/>
              <a:ext cx="6953250" cy="1208638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3DC11A16-2928-4E98-848B-78BD478D9AAB}"/>
                </a:ext>
              </a:extLst>
            </p:cNvPr>
            <p:cNvSpPr/>
            <p:nvPr userDrawn="1"/>
          </p:nvSpPr>
          <p:spPr>
            <a:xfrm>
              <a:off x="2105025" y="-154141"/>
              <a:ext cx="4838700" cy="1125692"/>
            </a:xfrm>
            <a:prstGeom prst="triangle">
              <a:avLst>
                <a:gd name="adj" fmla="val 22244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A6EE066E-BE7B-412B-A9D4-C8D982B2C8AC}"/>
                </a:ext>
              </a:extLst>
            </p:cNvPr>
            <p:cNvSpPr/>
            <p:nvPr userDrawn="1"/>
          </p:nvSpPr>
          <p:spPr>
            <a:xfrm>
              <a:off x="0" y="-237088"/>
              <a:ext cx="6953250" cy="1208638"/>
            </a:xfrm>
            <a:prstGeom prst="rt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2FB5CE-78CE-469A-ADC5-F53C678A5FF6}"/>
              </a:ext>
            </a:extLst>
          </p:cNvPr>
          <p:cNvGrpSpPr/>
          <p:nvPr userDrawn="1"/>
        </p:nvGrpSpPr>
        <p:grpSpPr>
          <a:xfrm>
            <a:off x="11271564" y="1"/>
            <a:ext cx="920436" cy="941560"/>
            <a:chOff x="7929" y="0"/>
            <a:chExt cx="1000125" cy="1004318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A34DD77D-EB57-4571-A624-19550BD03FA6}"/>
                </a:ext>
              </a:extLst>
            </p:cNvPr>
            <p:cNvSpPr/>
            <p:nvPr userDrawn="1"/>
          </p:nvSpPr>
          <p:spPr>
            <a:xfrm flipH="1" flipV="1">
              <a:off x="512420" y="4193"/>
              <a:ext cx="495300" cy="1000125"/>
            </a:xfrm>
            <a:prstGeom prst="rt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8D541FB-3F3D-4147-8646-74E5CEBE8418}"/>
                </a:ext>
              </a:extLst>
            </p:cNvPr>
            <p:cNvSpPr/>
            <p:nvPr userDrawn="1"/>
          </p:nvSpPr>
          <p:spPr>
            <a:xfrm rot="16200000" flipH="1">
              <a:off x="260342" y="-252413"/>
              <a:ext cx="495300" cy="1000125"/>
            </a:xfrm>
            <a:prstGeom prst="rt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DA94DEC-E7A2-489B-92E3-7F1BF40B9F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065" y="6299835"/>
            <a:ext cx="583168" cy="5016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F1F4C-FB10-45B3-90B8-43DCBC61B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9341" y="640369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EFFD2F-AE81-48F3-8F7C-F732C08D8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small" baseline="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4">
          <p15:clr>
            <a:srgbClr val="F26B43"/>
          </p15:clr>
        </p15:guide>
        <p15:guide id="2" pos="7080">
          <p15:clr>
            <a:srgbClr val="F26B43"/>
          </p15:clr>
        </p15:guide>
        <p15:guide id="4" pos="19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pos="528">
          <p15:clr>
            <a:srgbClr val="F26B43"/>
          </p15:clr>
        </p15:guide>
        <p15:guide id="7" orient="horz" pos="240">
          <p15:clr>
            <a:srgbClr val="F26B43"/>
          </p15:clr>
        </p15:guide>
        <p15:guide id="8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https://www.crd.york.ac.uk/prospero/display_record.php?RecordID=46991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6.png"/><Relationship Id="rId4" Type="http://schemas.openxmlformats.org/officeDocument/2006/relationships/hyperlink" Target="https://www.census.gov/data/tables/2022/demo/age-and-sex/2022-age-sex-composit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19524F-AD7A-C9F5-DFD9-06D7785A61E6}"/>
              </a:ext>
            </a:extLst>
          </p:cNvPr>
          <p:cNvSpPr/>
          <p:nvPr/>
        </p:nvSpPr>
        <p:spPr>
          <a:xfrm>
            <a:off x="8337949" y="-11723"/>
            <a:ext cx="965200" cy="79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0827EFA2-8078-EBC0-FB08-9ECFE40FE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9889"/>
            <a:ext cx="9144000" cy="30902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b="1"/>
              <a:t>Digital Health Technology Assessment: </a:t>
            </a:r>
            <a:br>
              <a:rPr lang="en-US"/>
            </a:br>
            <a:r>
              <a:rPr lang="en-US" sz="3100"/>
              <a:t>Virtual Physical Therapy for Musculoskeletal Disorders</a:t>
            </a:r>
            <a:br>
              <a:rPr lang="en-US" sz="3100"/>
            </a:br>
            <a:br>
              <a:rPr lang="en-US" sz="3100"/>
            </a:br>
            <a:r>
              <a:rPr lang="en-US" sz="2400"/>
              <a:t>Josh Carlson. PhD, MPH</a:t>
            </a:r>
            <a:br>
              <a:rPr lang="en-US" sz="2400"/>
            </a:br>
            <a:r>
              <a:rPr lang="en-US" sz="2000"/>
              <a:t>Senior Partner, Curta</a:t>
            </a:r>
            <a:br>
              <a:rPr lang="en-US" sz="3100"/>
            </a:br>
            <a:br>
              <a:rPr lang="en-US" sz="3100"/>
            </a:br>
            <a:r>
              <a:rPr lang="en-US" sz="1800">
                <a:latin typeface="Calibri" panose="020F0502020204030204" pitchFamily="34" charset="0"/>
              </a:rPr>
              <a:t>P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repared for the Peterson Health Technology Institute</a:t>
            </a:r>
            <a:endParaRPr lang="en-US"/>
          </a:p>
        </p:txBody>
      </p:sp>
      <p:pic>
        <p:nvPicPr>
          <p:cNvPr id="10" name="Audio Recording Nov 3, 2023 at 1:44:03 PM">
            <a:hlinkClick r:id="" action="ppaction://media"/>
            <a:extLst>
              <a:ext uri="{FF2B5EF4-FFF2-40B4-BE49-F238E27FC236}">
                <a16:creationId xmlns:a16="http://schemas.microsoft.com/office/drawing/2014/main" id="{789E65FB-E908-7126-8449-C5BB2FC097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1343" y="59583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6A6931F2-E173-035B-CB8A-F3FDFEA85843}"/>
              </a:ext>
            </a:extLst>
          </p:cNvPr>
          <p:cNvSpPr txBox="1">
            <a:spLocks/>
          </p:cNvSpPr>
          <p:nvPr/>
        </p:nvSpPr>
        <p:spPr>
          <a:xfrm>
            <a:off x="228867" y="84052"/>
            <a:ext cx="10401300" cy="9613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none" baseline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/>
              <a:t>Budget Impact Table (Hypothetical Results)</a:t>
            </a:r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EBA3BD0-2575-88AA-7D23-3E8E04C6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341" y="6403690"/>
            <a:ext cx="548640" cy="274320"/>
          </a:xfrm>
        </p:spPr>
        <p:txBody>
          <a:bodyPr/>
          <a:lstStyle/>
          <a:p>
            <a:fld id="{1CA9A8B5-2F46-45D5-BFD6-50DBD399472D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C9D952D9-AC8B-D074-1DC0-C3A65487F4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573113"/>
              </p:ext>
            </p:extLst>
          </p:nvPr>
        </p:nvGraphicFramePr>
        <p:xfrm>
          <a:off x="289557" y="1889040"/>
          <a:ext cx="10399784" cy="247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956">
                  <a:extLst>
                    <a:ext uri="{9D8B030D-6E8A-4147-A177-3AD203B41FA5}">
                      <a16:colId xmlns:a16="http://schemas.microsoft.com/office/drawing/2014/main" val="3613074618"/>
                    </a:ext>
                  </a:extLst>
                </a:gridCol>
                <a:gridCol w="1229138">
                  <a:extLst>
                    <a:ext uri="{9D8B030D-6E8A-4147-A177-3AD203B41FA5}">
                      <a16:colId xmlns:a16="http://schemas.microsoft.com/office/drawing/2014/main" val="953883670"/>
                    </a:ext>
                  </a:extLst>
                </a:gridCol>
                <a:gridCol w="1229138">
                  <a:extLst>
                    <a:ext uri="{9D8B030D-6E8A-4147-A177-3AD203B41FA5}">
                      <a16:colId xmlns:a16="http://schemas.microsoft.com/office/drawing/2014/main" val="290299736"/>
                    </a:ext>
                  </a:extLst>
                </a:gridCol>
                <a:gridCol w="1229138">
                  <a:extLst>
                    <a:ext uri="{9D8B030D-6E8A-4147-A177-3AD203B41FA5}">
                      <a16:colId xmlns:a16="http://schemas.microsoft.com/office/drawing/2014/main" val="3945765919"/>
                    </a:ext>
                  </a:extLst>
                </a:gridCol>
                <a:gridCol w="1229138">
                  <a:extLst>
                    <a:ext uri="{9D8B030D-6E8A-4147-A177-3AD203B41FA5}">
                      <a16:colId xmlns:a16="http://schemas.microsoft.com/office/drawing/2014/main" val="3965918694"/>
                    </a:ext>
                  </a:extLst>
                </a:gridCol>
                <a:gridCol w="1229138">
                  <a:extLst>
                    <a:ext uri="{9D8B030D-6E8A-4147-A177-3AD203B41FA5}">
                      <a16:colId xmlns:a16="http://schemas.microsoft.com/office/drawing/2014/main" val="2909732182"/>
                    </a:ext>
                  </a:extLst>
                </a:gridCol>
                <a:gridCol w="1229138">
                  <a:extLst>
                    <a:ext uri="{9D8B030D-6E8A-4147-A177-3AD203B41FA5}">
                      <a16:colId xmlns:a16="http://schemas.microsoft.com/office/drawing/2014/main" val="244472909"/>
                    </a:ext>
                  </a:extLst>
                </a:gridCol>
              </a:tblGrid>
              <a:tr h="555507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tc gridSpan="3"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Without Virtual PT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1554" marR="191554" marT="95777" marB="9577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With Virtual PT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1554" marR="191554" marT="95777" marB="9577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434463"/>
                  </a:ext>
                </a:extLst>
              </a:tr>
              <a:tr h="383906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5" marR="143665" marT="199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Year 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5" marR="143665" marT="199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Year 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5" marR="143665" marT="199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Year 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5" marR="143665" marT="199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Year 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5" marR="143665" marT="199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Year 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5" marR="143665" marT="199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Year 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5" marR="143665" marT="199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530169"/>
                  </a:ext>
                </a:extLst>
              </a:tr>
              <a:tr h="383906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>
                          <a:effectLst/>
                        </a:rPr>
                        <a:t>In person PT visits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85,110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85,110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85,110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68,088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51,066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34,044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2449250"/>
                  </a:ext>
                </a:extLst>
              </a:tr>
              <a:tr h="383906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>
                          <a:effectLst/>
                        </a:rPr>
                        <a:t>Virtual PT visits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17,022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34,044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51,066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927172"/>
                  </a:ext>
                </a:extLst>
              </a:tr>
              <a:tr h="383906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>
                          <a:effectLst/>
                        </a:rPr>
                        <a:t>MRIs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>
                          <a:effectLst/>
                        </a:rPr>
                        <a:t>10,000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>
                          <a:effectLst/>
                        </a:rPr>
                        <a:t>10,000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>
                          <a:effectLst/>
                        </a:rPr>
                        <a:t>10,000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>
                          <a:effectLst/>
                        </a:rPr>
                        <a:t>9,500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>
                          <a:effectLst/>
                        </a:rPr>
                        <a:t>9,000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>
                          <a:effectLst/>
                        </a:rPr>
                        <a:t>8,500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extLst>
                  <a:ext uri="{0D108BD9-81ED-4DB2-BD59-A6C34878D82A}">
                    <a16:rowId xmlns:a16="http://schemas.microsoft.com/office/drawing/2014/main" val="704314601"/>
                  </a:ext>
                </a:extLst>
              </a:tr>
              <a:tr h="383906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>
                          <a:effectLst/>
                        </a:rPr>
                        <a:t>Spinal Injections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>
                          <a:effectLst/>
                        </a:rPr>
                        <a:t>5,433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>
                          <a:effectLst/>
                        </a:rPr>
                        <a:t>5,433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>
                          <a:effectLst/>
                        </a:rPr>
                        <a:t>5,433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>
                          <a:effectLst/>
                        </a:rPr>
                        <a:t>5,251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>
                          <a:effectLst/>
                        </a:rPr>
                        <a:t>5,070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u="none" strike="noStrike">
                          <a:effectLst/>
                        </a:rPr>
                        <a:t>4,889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665" marR="143665" marT="19954" marB="0" anchor="ctr"/>
                </a:tc>
                <a:extLst>
                  <a:ext uri="{0D108BD9-81ED-4DB2-BD59-A6C34878D82A}">
                    <a16:rowId xmlns:a16="http://schemas.microsoft.com/office/drawing/2014/main" val="21966904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A38AC7-DF11-5A52-0535-11878B825702}"/>
              </a:ext>
            </a:extLst>
          </p:cNvPr>
          <p:cNvSpPr txBox="1"/>
          <p:nvPr/>
        </p:nvSpPr>
        <p:spPr>
          <a:xfrm>
            <a:off x="228867" y="1013185"/>
            <a:ext cx="619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HCRU and Visit Counts</a:t>
            </a:r>
          </a:p>
        </p:txBody>
      </p:sp>
      <p:pic>
        <p:nvPicPr>
          <p:cNvPr id="6" name="Audio Recording Nov 3, 2023 at 1:52:40 PM">
            <a:hlinkClick r:id="" action="ppaction://media"/>
            <a:extLst>
              <a:ext uri="{FF2B5EF4-FFF2-40B4-BE49-F238E27FC236}">
                <a16:creationId xmlns:a16="http://schemas.microsoft.com/office/drawing/2014/main" id="{7A428E40-895F-062A-FBDC-0BD9E43016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30167" y="58378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411FBDA-343D-9E04-9411-9B9C876C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341" y="6403690"/>
            <a:ext cx="548640" cy="27432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FFD2F-AE81-48F3-8F7C-F732C08D8D8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Audio Recording Nov 3, 2023 at 1:53:21 PM">
            <a:hlinkClick r:id="" action="ppaction://media"/>
            <a:extLst>
              <a:ext uri="{FF2B5EF4-FFF2-40B4-BE49-F238E27FC236}">
                <a16:creationId xmlns:a16="http://schemas.microsoft.com/office/drawing/2014/main" id="{34DEFE2D-DA2C-C56A-9C4F-F3F3A11DD8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8871" y="5952101"/>
            <a:ext cx="812800" cy="812800"/>
          </a:xfrm>
          <a:prstGeom prst="rect">
            <a:avLst/>
          </a:prstGeom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E6C6D027-6D64-75CF-90B4-2D0A1016D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170035"/>
              </p:ext>
            </p:extLst>
          </p:nvPr>
        </p:nvGraphicFramePr>
        <p:xfrm>
          <a:off x="226800" y="1922798"/>
          <a:ext cx="1098847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>
                  <a:extLst>
                    <a:ext uri="{9D8B030D-6E8A-4147-A177-3AD203B41FA5}">
                      <a16:colId xmlns:a16="http://schemas.microsoft.com/office/drawing/2014/main" val="1256028990"/>
                    </a:ext>
                  </a:extLst>
                </a:gridCol>
                <a:gridCol w="2373745">
                  <a:extLst>
                    <a:ext uri="{9D8B030D-6E8A-4147-A177-3AD203B41FA5}">
                      <a16:colId xmlns:a16="http://schemas.microsoft.com/office/drawing/2014/main" val="926524713"/>
                    </a:ext>
                  </a:extLst>
                </a:gridCol>
                <a:gridCol w="2286434">
                  <a:extLst>
                    <a:ext uri="{9D8B030D-6E8A-4147-A177-3AD203B41FA5}">
                      <a16:colId xmlns:a16="http://schemas.microsoft.com/office/drawing/2014/main" val="1185828233"/>
                    </a:ext>
                  </a:extLst>
                </a:gridCol>
                <a:gridCol w="2569092">
                  <a:extLst>
                    <a:ext uri="{9D8B030D-6E8A-4147-A177-3AD203B41FA5}">
                      <a16:colId xmlns:a16="http://schemas.microsoft.com/office/drawing/2014/main" val="2517995879"/>
                    </a:ext>
                  </a:extLst>
                </a:gridCol>
              </a:tblGrid>
              <a:tr h="572151">
                <a:tc>
                  <a:txBody>
                    <a:bodyPr/>
                    <a:lstStyle/>
                    <a:p>
                      <a:r>
                        <a:rPr lang="en-US" sz="1800"/>
                        <a:t>Outcomes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Scenario without RPM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Scenario with RPM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Budget Impact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7108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/>
                        <a:t>Total cost</a:t>
                      </a:r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$X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$Y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=($Y - $X)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12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/>
                        <a:t>Cost per 1,000 users</a:t>
                      </a:r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$X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$Y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=($Y - $X)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572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/>
                        <a:t>Cost per user per month</a:t>
                      </a:r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$X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$Y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=($Y - $X)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6425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/>
                        <a:t>Cost per-member per-month</a:t>
                      </a:r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$0.XX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$0.YY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=($0.YY - $0.XX)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2605914"/>
                  </a:ext>
                </a:extLst>
              </a:tr>
            </a:tbl>
          </a:graphicData>
        </a:graphic>
      </p:graphicFrame>
      <p:sp>
        <p:nvSpPr>
          <p:cNvPr id="5" name="Title 8">
            <a:extLst>
              <a:ext uri="{FF2B5EF4-FFF2-40B4-BE49-F238E27FC236}">
                <a16:creationId xmlns:a16="http://schemas.microsoft.com/office/drawing/2014/main" id="{BC252C36-BD39-60A8-22E6-2B4BD0DEC85B}"/>
              </a:ext>
            </a:extLst>
          </p:cNvPr>
          <p:cNvSpPr txBox="1">
            <a:spLocks/>
          </p:cNvSpPr>
          <p:nvPr/>
        </p:nvSpPr>
        <p:spPr>
          <a:xfrm>
            <a:off x="138333" y="0"/>
            <a:ext cx="10401300" cy="961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none" baseline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Sample Budget Impact Results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36A94-B890-BC49-2125-5A1C6EF02213}"/>
              </a:ext>
            </a:extLst>
          </p:cNvPr>
          <p:cNvSpPr txBox="1"/>
          <p:nvPr/>
        </p:nvSpPr>
        <p:spPr>
          <a:xfrm>
            <a:off x="138333" y="776733"/>
            <a:ext cx="619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Payer Costs (HCRU and DHT Care)</a:t>
            </a:r>
          </a:p>
        </p:txBody>
      </p:sp>
    </p:spTree>
    <p:extLst>
      <p:ext uri="{BB962C8B-B14F-4D97-AF65-F5344CB8AC3E}">
        <p14:creationId xmlns:p14="http://schemas.microsoft.com/office/powerpoint/2010/main" val="36469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FE51B50-1E97-9066-359B-4CE515B18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Clinical Impact:</a:t>
            </a:r>
            <a:br>
              <a:rPr lang="en-US" sz="3600"/>
            </a:br>
            <a:r>
              <a:rPr lang="en-US" sz="3600"/>
              <a:t>Systematic Literature Review</a:t>
            </a:r>
          </a:p>
        </p:txBody>
      </p:sp>
      <p:pic>
        <p:nvPicPr>
          <p:cNvPr id="3" name="Audio Recording Nov 3, 2023 at 1:44:28 PM">
            <a:hlinkClick r:id="" action="ppaction://media"/>
            <a:extLst>
              <a:ext uri="{FF2B5EF4-FFF2-40B4-BE49-F238E27FC236}">
                <a16:creationId xmlns:a16="http://schemas.microsoft.com/office/drawing/2014/main" id="{AB41D3B2-AB67-4B5C-FDAD-3E8E31E88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8682" y="58630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5474F55-7D82-C7DC-1F12-01197FBB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341" y="6403690"/>
            <a:ext cx="548640" cy="274320"/>
          </a:xfrm>
        </p:spPr>
        <p:txBody>
          <a:bodyPr/>
          <a:lstStyle/>
          <a:p>
            <a:fld id="{1CA9A8B5-2F46-45D5-BFD6-50DBD399472D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B78C92-86C6-F62B-5509-904C85463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317962"/>
              </p:ext>
            </p:extLst>
          </p:nvPr>
        </p:nvGraphicFramePr>
        <p:xfrm>
          <a:off x="164432" y="831300"/>
          <a:ext cx="11251988" cy="51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453">
                  <a:extLst>
                    <a:ext uri="{9D8B030D-6E8A-4147-A177-3AD203B41FA5}">
                      <a16:colId xmlns:a16="http://schemas.microsoft.com/office/drawing/2014/main" val="2840221097"/>
                    </a:ext>
                  </a:extLst>
                </a:gridCol>
                <a:gridCol w="2665913">
                  <a:extLst>
                    <a:ext uri="{9D8B030D-6E8A-4147-A177-3AD203B41FA5}">
                      <a16:colId xmlns:a16="http://schemas.microsoft.com/office/drawing/2014/main" val="4116420834"/>
                    </a:ext>
                  </a:extLst>
                </a:gridCol>
                <a:gridCol w="2900044">
                  <a:extLst>
                    <a:ext uri="{9D8B030D-6E8A-4147-A177-3AD203B41FA5}">
                      <a16:colId xmlns:a16="http://schemas.microsoft.com/office/drawing/2014/main" val="252200175"/>
                    </a:ext>
                  </a:extLst>
                </a:gridCol>
                <a:gridCol w="3992578">
                  <a:extLst>
                    <a:ext uri="{9D8B030D-6E8A-4147-A177-3AD203B41FA5}">
                      <a16:colId xmlns:a16="http://schemas.microsoft.com/office/drawing/2014/main" val="1381838718"/>
                    </a:ext>
                  </a:extLst>
                </a:gridCol>
              </a:tblGrid>
              <a:tr h="3427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Category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Inclusion Criteria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Exclusion Criteria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ctr"/>
                </a:tc>
                <a:extLst>
                  <a:ext uri="{0D108BD9-81ED-4DB2-BD59-A6C34878D82A}">
                    <a16:rowId xmlns:a16="http://schemas.microsoft.com/office/drawing/2014/main" val="127515190"/>
                  </a:ext>
                </a:extLst>
              </a:tr>
              <a:tr h="51589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</a:rPr>
                        <a:t>Population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</a:rPr>
                        <a:t>Adults living with musculoskeletal conditions, specifically low back, knee, hip, shoulder, and neck pain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</a:rPr>
                        <a:t>Pediatric population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</a:rPr>
                        <a:t>Adults living with any other musculoskeletal conditions, or non-musculoskeletal conditions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extLst>
                  <a:ext uri="{0D108BD9-81ED-4DB2-BD59-A6C34878D82A}">
                    <a16:rowId xmlns:a16="http://schemas.microsoft.com/office/drawing/2014/main" val="1502438673"/>
                  </a:ext>
                </a:extLst>
              </a:tr>
              <a:tr h="3439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</a:rPr>
                        <a:t>Interventions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</a:rPr>
                        <a:t>Virtually enabled PT with/without AI that is part of active care plan</a:t>
                      </a:r>
                      <a:r>
                        <a:rPr lang="en-US" sz="1100">
                          <a:effectLst/>
                        </a:rPr>
                        <a:t> </a:t>
                      </a:r>
                    </a:p>
                  </a:txBody>
                  <a:tcPr marL="23252" marR="232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</a:rPr>
                        <a:t>Virtually enabled PT without a real-time feedback loop and that is not a part of an active care plan</a:t>
                      </a:r>
                      <a:endParaRPr lang="en-US" sz="1100">
                        <a:effectLst/>
                      </a:endParaRPr>
                    </a:p>
                  </a:txBody>
                  <a:tcPr marL="23252" marR="23252" marT="0" marB="0"/>
                </a:tc>
                <a:extLst>
                  <a:ext uri="{0D108BD9-81ED-4DB2-BD59-A6C34878D82A}">
                    <a16:rowId xmlns:a16="http://schemas.microsoft.com/office/drawing/2014/main" val="2265157180"/>
                  </a:ext>
                </a:extLst>
              </a:tr>
              <a:tr h="51589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</a:rPr>
                        <a:t>Comparators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</a:rPr>
                        <a:t>Standard of care (in-person physical therapy)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</a:rPr>
                        <a:t>Usual care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</a:rPr>
                        <a:t>No physical therapy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 applicable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extLst>
                  <a:ext uri="{0D108BD9-81ED-4DB2-BD59-A6C34878D82A}">
                    <a16:rowId xmlns:a16="http://schemas.microsoft.com/office/drawing/2014/main" val="2796760246"/>
                  </a:ext>
                </a:extLst>
              </a:tr>
              <a:tr h="19876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</a:rPr>
                        <a:t>Outcomes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</a:rPr>
                        <a:t>Physical function</a:t>
                      </a:r>
                    </a:p>
                    <a:p>
                      <a:pPr marL="285750" lvl="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</a:rPr>
                        <a:t>Pain (self-reported)</a:t>
                      </a:r>
                    </a:p>
                    <a:p>
                      <a:pPr marL="285750" lvl="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</a:rPr>
                        <a:t>Condition specific pain measures</a:t>
                      </a:r>
                    </a:p>
                    <a:p>
                      <a:pPr marL="285750" lvl="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</a:rPr>
                        <a:t>Disability (</a:t>
                      </a:r>
                      <a:r>
                        <a:rPr lang="en-US" sz="1100" b="0" kern="1200" err="1">
                          <a:solidFill>
                            <a:schemeClr val="tx1"/>
                          </a:solidFill>
                          <a:effectLst/>
                        </a:rPr>
                        <a:t>eg</a:t>
                      </a: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</a:rPr>
                        <a:t>, Oswestry disability index)</a:t>
                      </a:r>
                    </a:p>
                    <a:p>
                      <a:pPr marL="285750" lvl="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</a:rPr>
                        <a:t>Anxiety and/or depression</a:t>
                      </a:r>
                    </a:p>
                    <a:p>
                      <a:pPr marL="285750" lvl="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</a:rPr>
                        <a:t>Safety of DHT</a:t>
                      </a:r>
                    </a:p>
                    <a:p>
                      <a:pPr marL="285750" lvl="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</a:rPr>
                        <a:t>Work productivity impairment</a:t>
                      </a:r>
                    </a:p>
                    <a:p>
                      <a:pPr marL="285750" lvl="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</a:rPr>
                        <a:t>Physical activity engagement (User experience; Engagement level)</a:t>
                      </a:r>
                    </a:p>
                  </a:txBody>
                  <a:tcPr marL="23252" marR="23252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</a:rPr>
                        <a:t>Patient satisfaction</a:t>
                      </a:r>
                    </a:p>
                    <a:p>
                      <a:pPr marL="285750" lvl="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</a:rPr>
                        <a:t>Adherence or program completion</a:t>
                      </a:r>
                    </a:p>
                    <a:p>
                      <a:pPr marL="285750" lvl="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</a:rPr>
                        <a:t>DHT-driven shifts in care delivery</a:t>
                      </a:r>
                    </a:p>
                    <a:p>
                      <a:pPr marL="285750" lvl="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</a:rPr>
                        <a:t>HCRU (office visit, ED visit, surgery)</a:t>
                      </a:r>
                    </a:p>
                    <a:p>
                      <a:pPr marL="285750" lvl="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</a:rPr>
                        <a:t>Prescription medication use (e.g. opioids)</a:t>
                      </a:r>
                    </a:p>
                    <a:p>
                      <a:pPr marL="285750" lvl="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</a:rPr>
                        <a:t>Caregiver burden</a:t>
                      </a:r>
                    </a:p>
                    <a:p>
                      <a:pPr marL="285750" lvl="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</a:rPr>
                        <a:t>Health equity (Accessibility; Access and distribution)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 applicable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extLst>
                  <a:ext uri="{0D108BD9-81ED-4DB2-BD59-A6C34878D82A}">
                    <a16:rowId xmlns:a16="http://schemas.microsoft.com/office/drawing/2014/main" val="2059970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</a:rPr>
                        <a:t>Study designs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gridSpan="2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</a:rPr>
                        <a:t>Randomized controlled trials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</a:rPr>
                        <a:t>Observational studies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</a:rPr>
                        <a:t>Systematic reviews and meta-analyses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Commentary, opinion, study protocols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Non-systematic and narrative reviews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Case reports or series </a:t>
                      </a:r>
                    </a:p>
                  </a:txBody>
                  <a:tcPr marL="23252" marR="23252" marT="0" marB="0"/>
                </a:tc>
                <a:extLst>
                  <a:ext uri="{0D108BD9-81ED-4DB2-BD59-A6C34878D82A}">
                    <a16:rowId xmlns:a16="http://schemas.microsoft.com/office/drawing/2014/main" val="3663092568"/>
                  </a:ext>
                </a:extLst>
              </a:tr>
              <a:tr h="2784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</a:rPr>
                        <a:t>Geography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Global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Interventions not approved or available in the United States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extLst>
                  <a:ext uri="{0D108BD9-81ED-4DB2-BD59-A6C34878D82A}">
                    <a16:rowId xmlns:a16="http://schemas.microsoft.com/office/drawing/2014/main" val="2955624910"/>
                  </a:ext>
                </a:extLst>
              </a:tr>
              <a:tr h="2572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</a:rPr>
                        <a:t>Language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Articles and abstracts published in English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 applicable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extLst>
                  <a:ext uri="{0D108BD9-81ED-4DB2-BD59-A6C34878D82A}">
                    <a16:rowId xmlns:a16="http://schemas.microsoft.com/office/drawing/2014/main" val="264579987"/>
                  </a:ext>
                </a:extLst>
              </a:tr>
              <a:tr h="3439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</a:rPr>
                        <a:t>Date of publication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</a:rPr>
                        <a:t>Databases: 2013 to 2023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</a:rPr>
                        <a:t>Conferences: 2021 to 2023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 applicable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/>
                </a:tc>
                <a:extLst>
                  <a:ext uri="{0D108BD9-81ED-4DB2-BD59-A6C34878D82A}">
                    <a16:rowId xmlns:a16="http://schemas.microsoft.com/office/drawing/2014/main" val="986581571"/>
                  </a:ext>
                </a:extLst>
              </a:tr>
            </a:tbl>
          </a:graphicData>
        </a:graphic>
      </p:graphicFrame>
      <p:pic>
        <p:nvPicPr>
          <p:cNvPr id="4" name="Audio Recording Nov 3, 2023 at 1:45:50 PM">
            <a:hlinkClick r:id="" action="ppaction://media"/>
            <a:extLst>
              <a:ext uri="{FF2B5EF4-FFF2-40B4-BE49-F238E27FC236}">
                <a16:creationId xmlns:a16="http://schemas.microsoft.com/office/drawing/2014/main" id="{C4119394-F683-175B-6275-5E6BD27013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1410" y="5952101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8910B6-543E-3BC5-85DC-9012218AA92F}"/>
              </a:ext>
            </a:extLst>
          </p:cNvPr>
          <p:cNvSpPr txBox="1"/>
          <p:nvPr/>
        </p:nvSpPr>
        <p:spPr>
          <a:xfrm>
            <a:off x="158704" y="171890"/>
            <a:ext cx="9309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Systematic Literature Review: High Level Protocol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A7513E-6601-2FBA-0367-36980C292CF7}"/>
              </a:ext>
            </a:extLst>
          </p:cNvPr>
          <p:cNvGrpSpPr/>
          <p:nvPr/>
        </p:nvGrpSpPr>
        <p:grpSpPr>
          <a:xfrm>
            <a:off x="173485" y="2509959"/>
            <a:ext cx="7223196" cy="2013522"/>
            <a:chOff x="164432" y="2546173"/>
            <a:chExt cx="7223196" cy="201352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7C2EFF0-3DB7-3891-EC10-CE68D80E5F2D}"/>
                </a:ext>
              </a:extLst>
            </p:cNvPr>
            <p:cNvGrpSpPr/>
            <p:nvPr/>
          </p:nvGrpSpPr>
          <p:grpSpPr>
            <a:xfrm>
              <a:off x="1863873" y="2546173"/>
              <a:ext cx="5523755" cy="2013522"/>
              <a:chOff x="1881979" y="2573332"/>
              <a:chExt cx="5351740" cy="201352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CB7D33-C6BB-5D34-674A-B0857CE029DC}"/>
                  </a:ext>
                </a:extLst>
              </p:cNvPr>
              <p:cNvSpPr txBox="1"/>
              <p:nvPr/>
            </p:nvSpPr>
            <p:spPr>
              <a:xfrm>
                <a:off x="1881979" y="2573332"/>
                <a:ext cx="5351740" cy="2013522"/>
              </a:xfrm>
              <a:prstGeom prst="rect">
                <a:avLst/>
              </a:prstGeom>
              <a:solidFill>
                <a:srgbClr val="FCF0E8"/>
              </a:solidFill>
              <a:ln w="31750">
                <a:solidFill>
                  <a:srgbClr val="7596A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marL="182880" lvl="0" indent="-18288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Physical function</a:t>
                </a:r>
              </a:p>
              <a:p>
                <a:pPr marL="182880" lvl="0" indent="-18288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Pain (self-reported)</a:t>
                </a:r>
              </a:p>
              <a:p>
                <a:pPr marL="182880" lvl="0" indent="-18288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Condition specific pain measures</a:t>
                </a:r>
              </a:p>
              <a:p>
                <a:pPr marL="182880" lvl="0" indent="-18288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Disability (</a:t>
                </a:r>
                <a:r>
                  <a:rPr lang="en-US" sz="1100" b="0" kern="1200" err="1">
                    <a:solidFill>
                      <a:schemeClr val="tx1"/>
                    </a:solidFill>
                    <a:effectLst/>
                  </a:rPr>
                  <a:t>eg</a:t>
                </a: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, Oswestry disability index)</a:t>
                </a:r>
              </a:p>
              <a:p>
                <a:pPr marL="182880" lvl="0" indent="-18288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Anxiety and/or depression</a:t>
                </a:r>
              </a:p>
              <a:p>
                <a:pPr marL="182880" lvl="0" indent="-18288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Safety of DHT</a:t>
                </a:r>
              </a:p>
              <a:p>
                <a:pPr marL="182880" lvl="0" indent="-18288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Work productivity impairment</a:t>
                </a:r>
              </a:p>
              <a:p>
                <a:pPr marL="182880" lvl="0" indent="-18288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Physical activity engagement </a:t>
                </a:r>
                <a:br>
                  <a:rPr lang="en-US" sz="1100" b="0" kern="1200">
                    <a:solidFill>
                      <a:schemeClr val="tx1"/>
                    </a:solidFill>
                    <a:effectLst/>
                  </a:rPr>
                </a:b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(User experience; Engagement level)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2A3D5D-D4B7-F76F-776C-15AC3E972136}"/>
                  </a:ext>
                </a:extLst>
              </p:cNvPr>
              <p:cNvSpPr txBox="1"/>
              <p:nvPr/>
            </p:nvSpPr>
            <p:spPr>
              <a:xfrm>
                <a:off x="4731170" y="2573332"/>
                <a:ext cx="2502549" cy="1938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82880" lvl="0" indent="-18288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Patient satisfaction</a:t>
                </a:r>
              </a:p>
              <a:p>
                <a:pPr marL="182880" lvl="0" indent="-18288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Adherence or program completion</a:t>
                </a:r>
              </a:p>
              <a:p>
                <a:pPr marL="182880" lvl="0" indent="-18288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DHT-driven shifts in care delivery</a:t>
                </a:r>
              </a:p>
              <a:p>
                <a:pPr marL="182880" lvl="0" indent="-18288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HCRU (office visit, ED visit, surgery)</a:t>
                </a:r>
              </a:p>
              <a:p>
                <a:pPr marL="182880" lvl="0" indent="-18288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Prescription medication use </a:t>
                </a:r>
                <a:br>
                  <a:rPr lang="en-US" sz="1100" b="0" kern="1200">
                    <a:solidFill>
                      <a:schemeClr val="tx1"/>
                    </a:solidFill>
                    <a:effectLst/>
                  </a:rPr>
                </a:b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(e.g. opioids)</a:t>
                </a:r>
              </a:p>
              <a:p>
                <a:pPr marL="182880" lvl="0" indent="-18288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Caregiver burden</a:t>
                </a:r>
              </a:p>
              <a:p>
                <a:pPr marL="182880" lvl="0" indent="-18288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0" kern="1200">
                    <a:solidFill>
                      <a:schemeClr val="tx1"/>
                    </a:solidFill>
                    <a:effectLst/>
                  </a:rPr>
                  <a:t>Health equity (Accessibility; Access and distribution)</a:t>
                </a:r>
                <a:endParaRPr lang="en-US" sz="1100" b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3A5525-5147-4B23-3231-12FE49413222}"/>
                </a:ext>
              </a:extLst>
            </p:cNvPr>
            <p:cNvSpPr txBox="1"/>
            <p:nvPr/>
          </p:nvSpPr>
          <p:spPr>
            <a:xfrm>
              <a:off x="164432" y="2546173"/>
              <a:ext cx="1699441" cy="2013522"/>
            </a:xfrm>
            <a:prstGeom prst="rect">
              <a:avLst/>
            </a:prstGeom>
            <a:solidFill>
              <a:srgbClr val="FCF0E8"/>
            </a:solidFill>
            <a:ln w="31750">
              <a:solidFill>
                <a:srgbClr val="7596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lvl="0">
                <a:spcAft>
                  <a:spcPts val="200"/>
                </a:spcAft>
              </a:pPr>
              <a:r>
                <a:rPr lang="en-US" sz="1100" b="1" kern="1200">
                  <a:solidFill>
                    <a:schemeClr val="tx1"/>
                  </a:solidFill>
                  <a:effectLst/>
                </a:rPr>
                <a:t>Outcomes</a:t>
              </a:r>
              <a:endParaRPr lang="en-US" sz="1100" b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CCA0F6B-90A3-B39C-01BB-E0626A58CDBF}"/>
                </a:ext>
              </a:extLst>
            </p:cNvPr>
            <p:cNvCxnSpPr/>
            <p:nvPr/>
          </p:nvCxnSpPr>
          <p:spPr>
            <a:xfrm>
              <a:off x="1863873" y="2555226"/>
              <a:ext cx="0" cy="199339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90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0F95-6623-8F25-1B96-4A59E17B11C4}"/>
              </a:ext>
            </a:extLst>
          </p:cNvPr>
          <p:cNvSpPr txBox="1">
            <a:spLocks/>
          </p:cNvSpPr>
          <p:nvPr/>
        </p:nvSpPr>
        <p:spPr>
          <a:xfrm>
            <a:off x="114300" y="213166"/>
            <a:ext cx="10401300" cy="65645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none" baseline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/>
              <a:t>Systematic Literature Review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3EA23B5-24C1-17DB-86AC-F0E4E3AE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341" y="6403690"/>
            <a:ext cx="548640" cy="274320"/>
          </a:xfrm>
        </p:spPr>
        <p:txBody>
          <a:bodyPr/>
          <a:lstStyle/>
          <a:p>
            <a:fld id="{73EFFD2F-AE81-48F3-8F7C-F732C08D8D89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0C38A7-3D06-57C7-AE15-7B4077CA5505}"/>
              </a:ext>
            </a:extLst>
          </p:cNvPr>
          <p:cNvSpPr/>
          <p:nvPr/>
        </p:nvSpPr>
        <p:spPr>
          <a:xfrm>
            <a:off x="3829050" y="5683435"/>
            <a:ext cx="4495800" cy="408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 published and publicly available</a:t>
            </a:r>
            <a:endParaRPr lang="en-US" sz="1400" b="1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CC585-0649-8823-05BB-0A9F779F6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608" y="1278499"/>
            <a:ext cx="5908134" cy="4404936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pic>
        <p:nvPicPr>
          <p:cNvPr id="6" name="Audio Recording Nov 3, 2023 at 1:46:20 PM">
            <a:hlinkClick r:id="" action="ppaction://media"/>
            <a:extLst>
              <a:ext uri="{FF2B5EF4-FFF2-40B4-BE49-F238E27FC236}">
                <a16:creationId xmlns:a16="http://schemas.microsoft.com/office/drawing/2014/main" id="{0E083A1A-4EE9-93CC-C76D-981B8B6A07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3100" y="59521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5CA2B79-622A-FF21-28AF-F7B3AA086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>
                <a:latin typeface="Arial"/>
                <a:ea typeface="Segoe UI Emoji"/>
                <a:cs typeface="Arial"/>
              </a:rPr>
              <a:t>Economic Impact: </a:t>
            </a:r>
            <a:br>
              <a:rPr lang="en-US" sz="3600">
                <a:latin typeface="Arial"/>
                <a:ea typeface="Segoe UI Emoji"/>
                <a:cs typeface="Arial"/>
              </a:rPr>
            </a:br>
            <a:r>
              <a:rPr lang="en-US" sz="3600">
                <a:latin typeface="Arial"/>
                <a:ea typeface="Segoe UI Emoji"/>
                <a:cs typeface="Arial"/>
              </a:rPr>
              <a:t>Budget Impact Analysis</a:t>
            </a:r>
          </a:p>
        </p:txBody>
      </p:sp>
      <p:pic>
        <p:nvPicPr>
          <p:cNvPr id="3" name="Audio Recording Nov 3, 2023 at 1:46:38 PM">
            <a:hlinkClick r:id="" action="ppaction://media"/>
            <a:extLst>
              <a:ext uri="{FF2B5EF4-FFF2-40B4-BE49-F238E27FC236}">
                <a16:creationId xmlns:a16="http://schemas.microsoft.com/office/drawing/2014/main" id="{8F8984BC-88F6-7AFA-63E8-4AE0DB1EC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8885" y="59123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4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7E66F-94E3-EEBE-0271-E124EB94E955}"/>
              </a:ext>
            </a:extLst>
          </p:cNvPr>
          <p:cNvSpPr txBox="1">
            <a:spLocks/>
          </p:cNvSpPr>
          <p:nvPr/>
        </p:nvSpPr>
        <p:spPr>
          <a:xfrm>
            <a:off x="235825" y="201061"/>
            <a:ext cx="10401300" cy="9613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none" baseline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/>
              <a:t>Overarching Economic Impact Framework for DHTs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06109A4-516D-2980-391F-786283D2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341" y="6403690"/>
            <a:ext cx="548640" cy="27432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FFD2F-AE81-48F3-8F7C-F732C08D8D8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B6481C1-32DF-6A2E-A80B-A1184EFAD2A0}"/>
              </a:ext>
            </a:extLst>
          </p:cNvPr>
          <p:cNvSpPr/>
          <p:nvPr/>
        </p:nvSpPr>
        <p:spPr>
          <a:xfrm>
            <a:off x="5603797" y="3146905"/>
            <a:ext cx="2486346" cy="26712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Physician Visits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Specialty Visits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Imaging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Laboratory Tests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Emergency Room Visits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Hospitalizations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Surgeries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7C18B71F-74EF-8C9E-4E2D-46266F542842}"/>
              </a:ext>
            </a:extLst>
          </p:cNvPr>
          <p:cNvSpPr/>
          <p:nvPr/>
        </p:nvSpPr>
        <p:spPr>
          <a:xfrm>
            <a:off x="575944" y="4025345"/>
            <a:ext cx="1530849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Digital Health Technology Vs. Usual Care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CFDB126-8D5F-01E0-AAB3-887277D27727}"/>
              </a:ext>
            </a:extLst>
          </p:cNvPr>
          <p:cNvSpPr/>
          <p:nvPr/>
        </p:nvSpPr>
        <p:spPr>
          <a:xfrm>
            <a:off x="2438648" y="2475265"/>
            <a:ext cx="2683148" cy="5516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Indirect Cost Impacts via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 Outcomes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CED2BA2C-1F8E-EA92-3D6D-EB126FA135CA}"/>
              </a:ext>
            </a:extLst>
          </p:cNvPr>
          <p:cNvSpPr/>
          <p:nvPr/>
        </p:nvSpPr>
        <p:spPr>
          <a:xfrm>
            <a:off x="3075399" y="4714888"/>
            <a:ext cx="1408690" cy="8328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 Cost Impacts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6331B-AD69-21CD-ADD4-CC7430060CA7}"/>
              </a:ext>
            </a:extLst>
          </p:cNvPr>
          <p:cNvSpPr txBox="1"/>
          <p:nvPr/>
        </p:nvSpPr>
        <p:spPr>
          <a:xfrm>
            <a:off x="3212922" y="1919568"/>
            <a:ext cx="113364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Evidence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28DD5-E9A8-403C-CDB9-27AE6C66447A}"/>
              </a:ext>
            </a:extLst>
          </p:cNvPr>
          <p:cNvSpPr txBox="1"/>
          <p:nvPr/>
        </p:nvSpPr>
        <p:spPr>
          <a:xfrm>
            <a:off x="5436475" y="1781069"/>
            <a:ext cx="2820989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Health Care Resource Use Impact Categories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BDE99C-BBB5-0FBA-E0DC-508F36EE1564}"/>
              </a:ext>
            </a:extLst>
          </p:cNvPr>
          <p:cNvSpPr txBox="1"/>
          <p:nvPr/>
        </p:nvSpPr>
        <p:spPr>
          <a:xfrm>
            <a:off x="8765285" y="1781069"/>
            <a:ext cx="302777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Economic Impact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(Resource Use X Unit Cost)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C21029A0-4612-8751-29B2-CD28244494B4}"/>
              </a:ext>
            </a:extLst>
          </p:cNvPr>
          <p:cNvSpPr/>
          <p:nvPr/>
        </p:nvSpPr>
        <p:spPr>
          <a:xfrm>
            <a:off x="9100801" y="4025345"/>
            <a:ext cx="2692262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Payer: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Reimbursements for Intervention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Reimbursements for HCRU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2614C2-432F-12DF-B682-2EB79766168F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2106793" y="4482545"/>
            <a:ext cx="968606" cy="6487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F4FB72-C058-69A8-78D7-24371AB7AEF1}"/>
              </a:ext>
            </a:extLst>
          </p:cNvPr>
          <p:cNvCxnSpPr>
            <a:cxnSpLocks/>
            <a:stCxn id="7" idx="3"/>
            <a:endCxn id="4" idx="1"/>
          </p:cNvCxnSpPr>
          <p:nvPr/>
        </p:nvCxnSpPr>
        <p:spPr>
          <a:xfrm flipV="1">
            <a:off x="4484089" y="4482546"/>
            <a:ext cx="1119708" cy="648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07CF15-7BD3-F5AF-25B0-0F1F4CE661B5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 flipV="1">
            <a:off x="8090143" y="4482545"/>
            <a:ext cx="101065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97B784C6-DAAE-3081-2874-CEC9295CCB9A}"/>
              </a:ext>
            </a:extLst>
          </p:cNvPr>
          <p:cNvSpPr/>
          <p:nvPr/>
        </p:nvSpPr>
        <p:spPr>
          <a:xfrm>
            <a:off x="2438648" y="3103420"/>
            <a:ext cx="1295551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Evidence linking interventions to clinical outcomes </a:t>
            </a:r>
          </a:p>
        </p:txBody>
      </p:sp>
      <p:sp>
        <p:nvSpPr>
          <p:cNvPr id="16" name="Rounded Rectangle 43">
            <a:extLst>
              <a:ext uri="{FF2B5EF4-FFF2-40B4-BE49-F238E27FC236}">
                <a16:creationId xmlns:a16="http://schemas.microsoft.com/office/drawing/2014/main" id="{CB4989A6-F0E0-3203-AEF2-498B656D9E2F}"/>
              </a:ext>
            </a:extLst>
          </p:cNvPr>
          <p:cNvSpPr/>
          <p:nvPr/>
        </p:nvSpPr>
        <p:spPr>
          <a:xfrm>
            <a:off x="3828508" y="3103420"/>
            <a:ext cx="1293288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Evidence linking clinical outcomes  to resource use</a:t>
            </a:r>
          </a:p>
        </p:txBody>
      </p:sp>
      <p:cxnSp>
        <p:nvCxnSpPr>
          <p:cNvPr id="17" name="Elbow Connector 119">
            <a:extLst>
              <a:ext uri="{FF2B5EF4-FFF2-40B4-BE49-F238E27FC236}">
                <a16:creationId xmlns:a16="http://schemas.microsoft.com/office/drawing/2014/main" id="{259E7922-0266-9AB8-4846-DC1607D81DBA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rot="5400000" flipH="1" flipV="1">
            <a:off x="1252878" y="2839576"/>
            <a:ext cx="1274260" cy="1097279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2">
            <a:extLst>
              <a:ext uri="{FF2B5EF4-FFF2-40B4-BE49-F238E27FC236}">
                <a16:creationId xmlns:a16="http://schemas.microsoft.com/office/drawing/2014/main" id="{348970D8-6227-E220-E0F2-0258F723D0C5}"/>
              </a:ext>
            </a:extLst>
          </p:cNvPr>
          <p:cNvCxnSpPr>
            <a:cxnSpLocks/>
            <a:stCxn id="6" idx="3"/>
            <a:endCxn id="4" idx="0"/>
          </p:cNvCxnSpPr>
          <p:nvPr/>
        </p:nvCxnSpPr>
        <p:spPr>
          <a:xfrm>
            <a:off x="5121796" y="2751085"/>
            <a:ext cx="1725174" cy="395820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Audio 12">
            <a:extLst>
              <a:ext uri="{FF2B5EF4-FFF2-40B4-BE49-F238E27FC236}">
                <a16:creationId xmlns:a16="http://schemas.microsoft.com/office/drawing/2014/main" id="{1B10B245-19E5-CD6B-DD4C-CB4CEEB851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613E-5969-A478-1361-C13EBBA6CF9C}"/>
              </a:ext>
            </a:extLst>
          </p:cNvPr>
          <p:cNvSpPr txBox="1">
            <a:spLocks/>
          </p:cNvSpPr>
          <p:nvPr/>
        </p:nvSpPr>
        <p:spPr>
          <a:xfrm>
            <a:off x="180225" y="113872"/>
            <a:ext cx="10399781" cy="543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none" baseline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/>
              <a:t>Analysis Decision Problem – Musculoskeletal Disorders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A83ACDC-0589-6E11-E807-4AEB498B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341" y="6403690"/>
            <a:ext cx="548640" cy="27432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FFD2F-AE81-48F3-8F7C-F732C08D8D8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ADFB5C-1CDF-1560-C0D1-E9BBB427B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092789"/>
              </p:ext>
            </p:extLst>
          </p:nvPr>
        </p:nvGraphicFramePr>
        <p:xfrm>
          <a:off x="1415115" y="1075271"/>
          <a:ext cx="9548546" cy="4995987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304112">
                  <a:extLst>
                    <a:ext uri="{9D8B030D-6E8A-4147-A177-3AD203B41FA5}">
                      <a16:colId xmlns:a16="http://schemas.microsoft.com/office/drawing/2014/main" val="894756371"/>
                    </a:ext>
                  </a:extLst>
                </a:gridCol>
                <a:gridCol w="7244434">
                  <a:extLst>
                    <a:ext uri="{9D8B030D-6E8A-4147-A177-3AD203B41FA5}">
                      <a16:colId xmlns:a16="http://schemas.microsoft.com/office/drawing/2014/main" val="1251042246"/>
                    </a:ext>
                  </a:extLst>
                </a:gridCol>
              </a:tblGrid>
              <a:tr h="314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Population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3736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Adults living with musculoskeletal conditions, specifically low back, knee, hip, shoulder, and neck pain</a:t>
                      </a:r>
                      <a:endParaRPr lang="en-US" sz="1200" b="0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70103918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Model Approach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3736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Closed cohort</a:t>
                      </a:r>
                      <a:endParaRPr lang="en-US" sz="1200" b="0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03600998"/>
                  </a:ext>
                </a:extLst>
              </a:tr>
              <a:tr h="489643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Perspective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3037" marR="0" indent="0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Commercial, Medicare and Medicaid payer perspectives</a:t>
                      </a:r>
                      <a:endParaRPr lang="en-US" sz="1200" b="0" kern="12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89536545"/>
                  </a:ext>
                </a:extLst>
              </a:tr>
              <a:tr h="489643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Intervention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3037" marR="0" indent="0" algn="l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Virtually enabled PT with/without AI that is part of an active care plan; interventions to be evaluated at the company product-specific level</a:t>
                      </a:r>
                      <a:endParaRPr lang="en-US" sz="1200" b="0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38991969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Comparators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3736" marR="0" indent="0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0" kern="1200" baseline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Usual care</a:t>
                      </a:r>
                      <a:endParaRPr lang="en-US" sz="1200" b="0" kern="1200" baseline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68859042"/>
                  </a:ext>
                </a:extLst>
              </a:tr>
              <a:tr h="658828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Cost categories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47472" marR="0" indent="-173736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Intervention costs</a:t>
                      </a:r>
                    </a:p>
                    <a:p>
                      <a:pPr marL="347472" marR="0" indent="-173736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Healthcare resource utilization costs</a:t>
                      </a:r>
                      <a:endParaRPr lang="en-US" sz="1200" b="0" kern="12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04167758"/>
                  </a:ext>
                </a:extLst>
              </a:tr>
              <a:tr h="839465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Budget impact outputs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47472" marR="0" indent="-173736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Total costs of virtual PT and usual care scenarios</a:t>
                      </a:r>
                    </a:p>
                    <a:p>
                      <a:pPr marL="347472" marR="0" indent="-173736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Total HCRU and visits for virtual PT and usual care scenarios</a:t>
                      </a:r>
                    </a:p>
                    <a:p>
                      <a:pPr marL="347472" marR="0" indent="-173736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Incremental cost per end user adhering to DHT</a:t>
                      </a:r>
                    </a:p>
                    <a:p>
                      <a:pPr marL="347472" marR="0" indent="-173736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Incremental cost per 1,000 users reflecting adherence</a:t>
                      </a:r>
                    </a:p>
                    <a:p>
                      <a:pPr marL="347472" marR="0" indent="-173736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Incremental cost per user per month</a:t>
                      </a:r>
                    </a:p>
                    <a:p>
                      <a:pPr marL="347472" marR="0" lvl="0" indent="-173736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Incremental cost per member per month</a:t>
                      </a:r>
                      <a:endParaRPr lang="en-US" sz="1200" b="0" kern="12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04585384"/>
                  </a:ext>
                </a:extLst>
              </a:tr>
              <a:tr h="489643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Scenario analyses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3736" marR="0" indent="0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Analysis with threshold prices to achieve different levels of cost savings</a:t>
                      </a:r>
                      <a:endParaRPr lang="en-US" sz="1200" b="0" kern="12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8172542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Time horizon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3037" marR="0" indent="0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 year (base case)</a:t>
                      </a:r>
                      <a:endParaRPr lang="en-US" sz="1200" b="0" kern="12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0888908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Software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3037" marR="0" indent="0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Excel</a:t>
                      </a:r>
                      <a:endParaRPr lang="en-US" sz="1200" b="0" kern="12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12342007"/>
                  </a:ext>
                </a:extLst>
              </a:tr>
            </a:tbl>
          </a:graphicData>
        </a:graphic>
      </p:graphicFrame>
      <p:pic>
        <p:nvPicPr>
          <p:cNvPr id="5" name="Audio Recording Nov 3, 2023 at 1:49:16 PM">
            <a:hlinkClick r:id="" action="ppaction://media"/>
            <a:extLst>
              <a:ext uri="{FF2B5EF4-FFF2-40B4-BE49-F238E27FC236}">
                <a16:creationId xmlns:a16="http://schemas.microsoft.com/office/drawing/2014/main" id="{398ECE17-9303-A17A-B735-029BF5AFE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1581" y="59521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8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7773E570-1931-1998-BCC7-D9DA5D867649}"/>
              </a:ext>
            </a:extLst>
          </p:cNvPr>
          <p:cNvSpPr txBox="1">
            <a:spLocks/>
          </p:cNvSpPr>
          <p:nvPr/>
        </p:nvSpPr>
        <p:spPr>
          <a:xfrm>
            <a:off x="170346" y="109172"/>
            <a:ext cx="10401300" cy="9613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none" baseline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/>
              <a:t>MSK Budget Impact Schematic: Direct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4DA5B-A2E7-A5AA-8A5B-A49A66C7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341" y="6403690"/>
            <a:ext cx="548640" cy="27432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FFD2F-AE81-48F3-8F7C-F732C08D8D8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90A3C4-5418-7302-C045-5A4C67029802}"/>
              </a:ext>
            </a:extLst>
          </p:cNvPr>
          <p:cNvGrpSpPr/>
          <p:nvPr/>
        </p:nvGrpSpPr>
        <p:grpSpPr>
          <a:xfrm>
            <a:off x="680685" y="1397000"/>
            <a:ext cx="10558815" cy="2820660"/>
            <a:chOff x="839720" y="1954117"/>
            <a:chExt cx="10558815" cy="28206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FE7DFA-6AC4-2890-87BA-241B24F7403C}"/>
                </a:ext>
              </a:extLst>
            </p:cNvPr>
            <p:cNvGrpSpPr/>
            <p:nvPr/>
          </p:nvGrpSpPr>
          <p:grpSpPr>
            <a:xfrm>
              <a:off x="839720" y="2083220"/>
              <a:ext cx="7268760" cy="2691557"/>
              <a:chOff x="839720" y="2083220"/>
              <a:chExt cx="7268760" cy="269155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70B1D36-138C-478D-9602-EE91084B7778}"/>
                  </a:ext>
                </a:extLst>
              </p:cNvPr>
              <p:cNvSpPr/>
              <p:nvPr/>
            </p:nvSpPr>
            <p:spPr>
              <a:xfrm>
                <a:off x="839720" y="2794301"/>
                <a:ext cx="2353969" cy="1907693"/>
              </a:xfrm>
              <a:custGeom>
                <a:avLst/>
                <a:gdLst>
                  <a:gd name="connsiteX0" fmla="*/ 0 w 2353969"/>
                  <a:gd name="connsiteY0" fmla="*/ 190769 h 1907693"/>
                  <a:gd name="connsiteX1" fmla="*/ 190769 w 2353969"/>
                  <a:gd name="connsiteY1" fmla="*/ 0 h 1907693"/>
                  <a:gd name="connsiteX2" fmla="*/ 2163200 w 2353969"/>
                  <a:gd name="connsiteY2" fmla="*/ 0 h 1907693"/>
                  <a:gd name="connsiteX3" fmla="*/ 2353969 w 2353969"/>
                  <a:gd name="connsiteY3" fmla="*/ 190769 h 1907693"/>
                  <a:gd name="connsiteX4" fmla="*/ 2353969 w 2353969"/>
                  <a:gd name="connsiteY4" fmla="*/ 1716924 h 1907693"/>
                  <a:gd name="connsiteX5" fmla="*/ 2163200 w 2353969"/>
                  <a:gd name="connsiteY5" fmla="*/ 1907693 h 1907693"/>
                  <a:gd name="connsiteX6" fmla="*/ 190769 w 2353969"/>
                  <a:gd name="connsiteY6" fmla="*/ 1907693 h 1907693"/>
                  <a:gd name="connsiteX7" fmla="*/ 0 w 2353969"/>
                  <a:gd name="connsiteY7" fmla="*/ 1716924 h 1907693"/>
                  <a:gd name="connsiteX8" fmla="*/ 0 w 2353969"/>
                  <a:gd name="connsiteY8" fmla="*/ 190769 h 190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3969" h="1907693">
                    <a:moveTo>
                      <a:pt x="0" y="190769"/>
                    </a:moveTo>
                    <a:cubicBezTo>
                      <a:pt x="0" y="85410"/>
                      <a:pt x="85410" y="0"/>
                      <a:pt x="190769" y="0"/>
                    </a:cubicBezTo>
                    <a:lnTo>
                      <a:pt x="2163200" y="0"/>
                    </a:lnTo>
                    <a:cubicBezTo>
                      <a:pt x="2268559" y="0"/>
                      <a:pt x="2353969" y="85410"/>
                      <a:pt x="2353969" y="190769"/>
                    </a:cubicBezTo>
                    <a:lnTo>
                      <a:pt x="2353969" y="1716924"/>
                    </a:lnTo>
                    <a:cubicBezTo>
                      <a:pt x="2353969" y="1822283"/>
                      <a:pt x="2268559" y="1907693"/>
                      <a:pt x="2163200" y="1907693"/>
                    </a:cubicBezTo>
                    <a:lnTo>
                      <a:pt x="190769" y="1907693"/>
                    </a:lnTo>
                    <a:cubicBezTo>
                      <a:pt x="85410" y="1907693"/>
                      <a:pt x="0" y="1822283"/>
                      <a:pt x="0" y="1716924"/>
                    </a:cubicBezTo>
                    <a:lnTo>
                      <a:pt x="0" y="19076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494" tIns="63494" rIns="63494" bIns="6349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>
                    <a:latin typeface="Arial" panose="020B0604020202020204" pitchFamily="34" charset="0"/>
                    <a:cs typeface="Arial" panose="020B0604020202020204" pitchFamily="34" charset="0"/>
                  </a:rPr>
                  <a:t>Patients with MSK conditions, specifically lower back, knee, hip, should and neck pain</a:t>
                </a: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7DAA1B7-DEC6-3EC2-9DE0-0CA74C7C6ED9}"/>
                  </a:ext>
                </a:extLst>
              </p:cNvPr>
              <p:cNvSpPr/>
              <p:nvPr/>
            </p:nvSpPr>
            <p:spPr>
              <a:xfrm rot="20149595">
                <a:off x="3127954" y="3405533"/>
                <a:ext cx="1499269" cy="71279"/>
              </a:xfrm>
              <a:custGeom>
                <a:avLst/>
                <a:gdLst>
                  <a:gd name="connsiteX0" fmla="*/ 0 w 1499269"/>
                  <a:gd name="connsiteY0" fmla="*/ 35639 h 71279"/>
                  <a:gd name="connsiteX1" fmla="*/ 1499269 w 1499269"/>
                  <a:gd name="connsiteY1" fmla="*/ 35639 h 7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269" h="71279">
                    <a:moveTo>
                      <a:pt x="0" y="35639"/>
                    </a:moveTo>
                    <a:lnTo>
                      <a:pt x="1499269" y="35639"/>
                    </a:ln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4852" tIns="-1842" rIns="724853" bIns="-1843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EEBF9BD-6E83-32EB-A729-C99C8E54EBCD}"/>
                  </a:ext>
                </a:extLst>
              </p:cNvPr>
              <p:cNvSpPr/>
              <p:nvPr/>
            </p:nvSpPr>
            <p:spPr>
              <a:xfrm>
                <a:off x="4561488" y="2672824"/>
                <a:ext cx="1146824" cy="922746"/>
              </a:xfrm>
              <a:custGeom>
                <a:avLst/>
                <a:gdLst>
                  <a:gd name="connsiteX0" fmla="*/ 0 w 1146824"/>
                  <a:gd name="connsiteY0" fmla="*/ 92275 h 922746"/>
                  <a:gd name="connsiteX1" fmla="*/ 92275 w 1146824"/>
                  <a:gd name="connsiteY1" fmla="*/ 0 h 922746"/>
                  <a:gd name="connsiteX2" fmla="*/ 1054549 w 1146824"/>
                  <a:gd name="connsiteY2" fmla="*/ 0 h 922746"/>
                  <a:gd name="connsiteX3" fmla="*/ 1146824 w 1146824"/>
                  <a:gd name="connsiteY3" fmla="*/ 92275 h 922746"/>
                  <a:gd name="connsiteX4" fmla="*/ 1146824 w 1146824"/>
                  <a:gd name="connsiteY4" fmla="*/ 830471 h 922746"/>
                  <a:gd name="connsiteX5" fmla="*/ 1054549 w 1146824"/>
                  <a:gd name="connsiteY5" fmla="*/ 922746 h 922746"/>
                  <a:gd name="connsiteX6" fmla="*/ 92275 w 1146824"/>
                  <a:gd name="connsiteY6" fmla="*/ 922746 h 922746"/>
                  <a:gd name="connsiteX7" fmla="*/ 0 w 1146824"/>
                  <a:gd name="connsiteY7" fmla="*/ 830471 h 922746"/>
                  <a:gd name="connsiteX8" fmla="*/ 0 w 1146824"/>
                  <a:gd name="connsiteY8" fmla="*/ 92275 h 92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6824" h="922746">
                    <a:moveTo>
                      <a:pt x="0" y="92275"/>
                    </a:moveTo>
                    <a:cubicBezTo>
                      <a:pt x="0" y="41313"/>
                      <a:pt x="41313" y="0"/>
                      <a:pt x="92275" y="0"/>
                    </a:cubicBezTo>
                    <a:lnTo>
                      <a:pt x="1054549" y="0"/>
                    </a:lnTo>
                    <a:cubicBezTo>
                      <a:pt x="1105511" y="0"/>
                      <a:pt x="1146824" y="41313"/>
                      <a:pt x="1146824" y="92275"/>
                    </a:cubicBezTo>
                    <a:lnTo>
                      <a:pt x="1146824" y="830471"/>
                    </a:lnTo>
                    <a:cubicBezTo>
                      <a:pt x="1146824" y="881433"/>
                      <a:pt x="1105511" y="922746"/>
                      <a:pt x="1054549" y="922746"/>
                    </a:cubicBezTo>
                    <a:lnTo>
                      <a:pt x="92275" y="922746"/>
                    </a:lnTo>
                    <a:cubicBezTo>
                      <a:pt x="41313" y="922746"/>
                      <a:pt x="0" y="881433"/>
                      <a:pt x="0" y="830471"/>
                    </a:cubicBezTo>
                    <a:lnTo>
                      <a:pt x="0" y="9227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646" tIns="34646" rIns="34646" bIns="34646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>
                    <a:latin typeface="Arial" panose="020B0604020202020204" pitchFamily="34" charset="0"/>
                    <a:cs typeface="Arial" panose="020B0604020202020204" pitchFamily="34" charset="0"/>
                  </a:rPr>
                  <a:t>Usual care</a:t>
                </a: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EDEE6CD-B4AD-AB00-5A9C-873CE72BD5EE}"/>
                  </a:ext>
                </a:extLst>
              </p:cNvPr>
              <p:cNvSpPr/>
              <p:nvPr/>
            </p:nvSpPr>
            <p:spPr>
              <a:xfrm rot="20200856">
                <a:off x="5647479" y="2803756"/>
                <a:ext cx="1489458" cy="71279"/>
              </a:xfrm>
              <a:custGeom>
                <a:avLst/>
                <a:gdLst>
                  <a:gd name="connsiteX0" fmla="*/ 0 w 1489458"/>
                  <a:gd name="connsiteY0" fmla="*/ 35639 h 71279"/>
                  <a:gd name="connsiteX1" fmla="*/ 1489458 w 1489458"/>
                  <a:gd name="connsiteY1" fmla="*/ 35639 h 7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9458" h="71279">
                    <a:moveTo>
                      <a:pt x="0" y="35639"/>
                    </a:moveTo>
                    <a:lnTo>
                      <a:pt x="1489458" y="35639"/>
                    </a:ln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193" tIns="-1597" rIns="720192" bIns="-1596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85BDACD-D903-FB2C-F4CD-047F6F6549F2}"/>
                  </a:ext>
                </a:extLst>
              </p:cNvPr>
              <p:cNvSpPr/>
              <p:nvPr/>
            </p:nvSpPr>
            <p:spPr>
              <a:xfrm>
                <a:off x="7076105" y="2083220"/>
                <a:ext cx="1032375" cy="922746"/>
              </a:xfrm>
              <a:custGeom>
                <a:avLst/>
                <a:gdLst>
                  <a:gd name="connsiteX0" fmla="*/ 0 w 1032375"/>
                  <a:gd name="connsiteY0" fmla="*/ 92275 h 922746"/>
                  <a:gd name="connsiteX1" fmla="*/ 92275 w 1032375"/>
                  <a:gd name="connsiteY1" fmla="*/ 0 h 922746"/>
                  <a:gd name="connsiteX2" fmla="*/ 940100 w 1032375"/>
                  <a:gd name="connsiteY2" fmla="*/ 0 h 922746"/>
                  <a:gd name="connsiteX3" fmla="*/ 1032375 w 1032375"/>
                  <a:gd name="connsiteY3" fmla="*/ 92275 h 922746"/>
                  <a:gd name="connsiteX4" fmla="*/ 1032375 w 1032375"/>
                  <a:gd name="connsiteY4" fmla="*/ 830471 h 922746"/>
                  <a:gd name="connsiteX5" fmla="*/ 940100 w 1032375"/>
                  <a:gd name="connsiteY5" fmla="*/ 922746 h 922746"/>
                  <a:gd name="connsiteX6" fmla="*/ 92275 w 1032375"/>
                  <a:gd name="connsiteY6" fmla="*/ 922746 h 922746"/>
                  <a:gd name="connsiteX7" fmla="*/ 0 w 1032375"/>
                  <a:gd name="connsiteY7" fmla="*/ 830471 h 922746"/>
                  <a:gd name="connsiteX8" fmla="*/ 0 w 1032375"/>
                  <a:gd name="connsiteY8" fmla="*/ 92275 h 92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2375" h="922746">
                    <a:moveTo>
                      <a:pt x="0" y="92275"/>
                    </a:moveTo>
                    <a:cubicBezTo>
                      <a:pt x="0" y="41313"/>
                      <a:pt x="41313" y="0"/>
                      <a:pt x="92275" y="0"/>
                    </a:cubicBezTo>
                    <a:lnTo>
                      <a:pt x="940100" y="0"/>
                    </a:lnTo>
                    <a:cubicBezTo>
                      <a:pt x="991062" y="0"/>
                      <a:pt x="1032375" y="41313"/>
                      <a:pt x="1032375" y="92275"/>
                    </a:cubicBezTo>
                    <a:lnTo>
                      <a:pt x="1032375" y="830471"/>
                    </a:lnTo>
                    <a:cubicBezTo>
                      <a:pt x="1032375" y="881433"/>
                      <a:pt x="991062" y="922746"/>
                      <a:pt x="940100" y="922746"/>
                    </a:cubicBezTo>
                    <a:lnTo>
                      <a:pt x="92275" y="922746"/>
                    </a:lnTo>
                    <a:cubicBezTo>
                      <a:pt x="41313" y="922746"/>
                      <a:pt x="0" y="881433"/>
                      <a:pt x="0" y="830471"/>
                    </a:cubicBezTo>
                    <a:lnTo>
                      <a:pt x="0" y="9227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646" tIns="34646" rIns="34646" bIns="34646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>
                    <a:latin typeface="Arial" panose="020B0604020202020204" pitchFamily="34" charset="0"/>
                    <a:cs typeface="Arial" panose="020B0604020202020204" pitchFamily="34" charset="0"/>
                  </a:rPr>
                  <a:t>In-person physical therapy</a:t>
                </a: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713D79C-EA34-4A4D-61E1-B7E3D33D9345}"/>
                  </a:ext>
                </a:extLst>
              </p:cNvPr>
              <p:cNvSpPr/>
              <p:nvPr/>
            </p:nvSpPr>
            <p:spPr>
              <a:xfrm rot="1399144">
                <a:off x="5647479" y="3393359"/>
                <a:ext cx="1489458" cy="71279"/>
              </a:xfrm>
              <a:custGeom>
                <a:avLst/>
                <a:gdLst>
                  <a:gd name="connsiteX0" fmla="*/ 0 w 1489458"/>
                  <a:gd name="connsiteY0" fmla="*/ 35639 h 71279"/>
                  <a:gd name="connsiteX1" fmla="*/ 1489458 w 1489458"/>
                  <a:gd name="connsiteY1" fmla="*/ 35639 h 7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9458" h="71279">
                    <a:moveTo>
                      <a:pt x="0" y="35639"/>
                    </a:moveTo>
                    <a:lnTo>
                      <a:pt x="1489458" y="35639"/>
                    </a:ln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193" tIns="-1597" rIns="720192" bIns="-1597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CA07AD2-BF93-5F4B-BEFA-330532E049C0}"/>
                  </a:ext>
                </a:extLst>
              </p:cNvPr>
              <p:cNvSpPr/>
              <p:nvPr/>
            </p:nvSpPr>
            <p:spPr>
              <a:xfrm>
                <a:off x="7076105" y="3262428"/>
                <a:ext cx="1032375" cy="922746"/>
              </a:xfrm>
              <a:custGeom>
                <a:avLst/>
                <a:gdLst>
                  <a:gd name="connsiteX0" fmla="*/ 0 w 1032375"/>
                  <a:gd name="connsiteY0" fmla="*/ 92275 h 922746"/>
                  <a:gd name="connsiteX1" fmla="*/ 92275 w 1032375"/>
                  <a:gd name="connsiteY1" fmla="*/ 0 h 922746"/>
                  <a:gd name="connsiteX2" fmla="*/ 940100 w 1032375"/>
                  <a:gd name="connsiteY2" fmla="*/ 0 h 922746"/>
                  <a:gd name="connsiteX3" fmla="*/ 1032375 w 1032375"/>
                  <a:gd name="connsiteY3" fmla="*/ 92275 h 922746"/>
                  <a:gd name="connsiteX4" fmla="*/ 1032375 w 1032375"/>
                  <a:gd name="connsiteY4" fmla="*/ 830471 h 922746"/>
                  <a:gd name="connsiteX5" fmla="*/ 940100 w 1032375"/>
                  <a:gd name="connsiteY5" fmla="*/ 922746 h 922746"/>
                  <a:gd name="connsiteX6" fmla="*/ 92275 w 1032375"/>
                  <a:gd name="connsiteY6" fmla="*/ 922746 h 922746"/>
                  <a:gd name="connsiteX7" fmla="*/ 0 w 1032375"/>
                  <a:gd name="connsiteY7" fmla="*/ 830471 h 922746"/>
                  <a:gd name="connsiteX8" fmla="*/ 0 w 1032375"/>
                  <a:gd name="connsiteY8" fmla="*/ 92275 h 92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2375" h="922746">
                    <a:moveTo>
                      <a:pt x="0" y="92275"/>
                    </a:moveTo>
                    <a:cubicBezTo>
                      <a:pt x="0" y="41313"/>
                      <a:pt x="41313" y="0"/>
                      <a:pt x="92275" y="0"/>
                    </a:cubicBezTo>
                    <a:lnTo>
                      <a:pt x="940100" y="0"/>
                    </a:lnTo>
                    <a:cubicBezTo>
                      <a:pt x="991062" y="0"/>
                      <a:pt x="1032375" y="41313"/>
                      <a:pt x="1032375" y="92275"/>
                    </a:cubicBezTo>
                    <a:lnTo>
                      <a:pt x="1032375" y="830471"/>
                    </a:lnTo>
                    <a:cubicBezTo>
                      <a:pt x="1032375" y="881433"/>
                      <a:pt x="991062" y="922746"/>
                      <a:pt x="940100" y="922746"/>
                    </a:cubicBezTo>
                    <a:lnTo>
                      <a:pt x="92275" y="922746"/>
                    </a:lnTo>
                    <a:cubicBezTo>
                      <a:pt x="41313" y="922746"/>
                      <a:pt x="0" y="881433"/>
                      <a:pt x="0" y="830471"/>
                    </a:cubicBezTo>
                    <a:lnTo>
                      <a:pt x="0" y="9227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646" tIns="34646" rIns="34646" bIns="34646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>
                    <a:latin typeface="Arial" panose="020B0604020202020204" pitchFamily="34" charset="0"/>
                    <a:cs typeface="Arial" panose="020B0604020202020204" pitchFamily="34" charset="0"/>
                  </a:rPr>
                  <a:t>Other</a:t>
                </a: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4AAC3D2-4619-7B37-48BE-13BFAD016BFC}"/>
                  </a:ext>
                </a:extLst>
              </p:cNvPr>
              <p:cNvSpPr/>
              <p:nvPr/>
            </p:nvSpPr>
            <p:spPr>
              <a:xfrm rot="1347202">
                <a:off x="3137590" y="3995136"/>
                <a:ext cx="1479996" cy="71279"/>
              </a:xfrm>
              <a:custGeom>
                <a:avLst/>
                <a:gdLst>
                  <a:gd name="connsiteX0" fmla="*/ 0 w 1479996"/>
                  <a:gd name="connsiteY0" fmla="*/ 35639 h 71279"/>
                  <a:gd name="connsiteX1" fmla="*/ 1479996 w 1479996"/>
                  <a:gd name="connsiteY1" fmla="*/ 35639 h 7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79996" h="71279">
                    <a:moveTo>
                      <a:pt x="0" y="35639"/>
                    </a:moveTo>
                    <a:lnTo>
                      <a:pt x="1479996" y="35639"/>
                    </a:ln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15699" tIns="-1361" rIns="715697" bIns="-136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200" kern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54B1D9C-BC2E-D31A-5536-8EE88D9978C7}"/>
                  </a:ext>
                </a:extLst>
              </p:cNvPr>
              <p:cNvSpPr/>
              <p:nvPr/>
            </p:nvSpPr>
            <p:spPr>
              <a:xfrm>
                <a:off x="4561488" y="3852031"/>
                <a:ext cx="1146824" cy="922746"/>
              </a:xfrm>
              <a:custGeom>
                <a:avLst/>
                <a:gdLst>
                  <a:gd name="connsiteX0" fmla="*/ 0 w 1146824"/>
                  <a:gd name="connsiteY0" fmla="*/ 92275 h 922746"/>
                  <a:gd name="connsiteX1" fmla="*/ 92275 w 1146824"/>
                  <a:gd name="connsiteY1" fmla="*/ 0 h 922746"/>
                  <a:gd name="connsiteX2" fmla="*/ 1054549 w 1146824"/>
                  <a:gd name="connsiteY2" fmla="*/ 0 h 922746"/>
                  <a:gd name="connsiteX3" fmla="*/ 1146824 w 1146824"/>
                  <a:gd name="connsiteY3" fmla="*/ 92275 h 922746"/>
                  <a:gd name="connsiteX4" fmla="*/ 1146824 w 1146824"/>
                  <a:gd name="connsiteY4" fmla="*/ 830471 h 922746"/>
                  <a:gd name="connsiteX5" fmla="*/ 1054549 w 1146824"/>
                  <a:gd name="connsiteY5" fmla="*/ 922746 h 922746"/>
                  <a:gd name="connsiteX6" fmla="*/ 92275 w 1146824"/>
                  <a:gd name="connsiteY6" fmla="*/ 922746 h 922746"/>
                  <a:gd name="connsiteX7" fmla="*/ 0 w 1146824"/>
                  <a:gd name="connsiteY7" fmla="*/ 830471 h 922746"/>
                  <a:gd name="connsiteX8" fmla="*/ 0 w 1146824"/>
                  <a:gd name="connsiteY8" fmla="*/ 92275 h 92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6824" h="922746">
                    <a:moveTo>
                      <a:pt x="0" y="92275"/>
                    </a:moveTo>
                    <a:cubicBezTo>
                      <a:pt x="0" y="41313"/>
                      <a:pt x="41313" y="0"/>
                      <a:pt x="92275" y="0"/>
                    </a:cubicBezTo>
                    <a:lnTo>
                      <a:pt x="1054549" y="0"/>
                    </a:lnTo>
                    <a:cubicBezTo>
                      <a:pt x="1105511" y="0"/>
                      <a:pt x="1146824" y="41313"/>
                      <a:pt x="1146824" y="92275"/>
                    </a:cubicBezTo>
                    <a:lnTo>
                      <a:pt x="1146824" y="830471"/>
                    </a:lnTo>
                    <a:cubicBezTo>
                      <a:pt x="1146824" y="881433"/>
                      <a:pt x="1105511" y="922746"/>
                      <a:pt x="1054549" y="922746"/>
                    </a:cubicBezTo>
                    <a:lnTo>
                      <a:pt x="92275" y="922746"/>
                    </a:lnTo>
                    <a:cubicBezTo>
                      <a:pt x="41313" y="922746"/>
                      <a:pt x="0" y="881433"/>
                      <a:pt x="0" y="830471"/>
                    </a:cubicBezTo>
                    <a:lnTo>
                      <a:pt x="0" y="9227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646" tIns="34646" rIns="34646" bIns="34646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>
                    <a:latin typeface="Arial" panose="020B0604020202020204" pitchFamily="34" charset="0"/>
                    <a:cs typeface="Arial" panose="020B0604020202020204" pitchFamily="34" charset="0"/>
                  </a:rPr>
                  <a:t>Virtual physical therapy</a:t>
                </a:r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1EB5A64-3D14-937F-32CE-709145EE34A1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8108487" y="2569789"/>
              <a:ext cx="1295905" cy="29760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122">
              <a:extLst>
                <a:ext uri="{FF2B5EF4-FFF2-40B4-BE49-F238E27FC236}">
                  <a16:creationId xmlns:a16="http://schemas.microsoft.com/office/drawing/2014/main" id="{3847B844-4C87-4B56-B697-1138A22990A4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5694204" y="3780662"/>
              <a:ext cx="4707260" cy="565470"/>
            </a:xfrm>
            <a:prstGeom prst="bentConnector2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DEFEF76-FCAE-CB52-A1FA-448D8813E5C9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8108487" y="2867390"/>
              <a:ext cx="1295905" cy="91689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2006A80F-D5D3-FBB3-DC20-C12DAD3C26CD}"/>
                </a:ext>
              </a:extLst>
            </p:cNvPr>
            <p:cNvSpPr/>
            <p:nvPr/>
          </p:nvSpPr>
          <p:spPr>
            <a:xfrm>
              <a:off x="9404392" y="1954117"/>
              <a:ext cx="1994143" cy="182654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>
                  <a:solidFill>
                    <a:srgbClr val="FFFFFF"/>
                  </a:solidFill>
                  <a:latin typeface="Arial" panose="020B0604020202020204"/>
                </a:rPr>
                <a:t>Imaging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Physician visits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Emergency Room Visits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Injections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>
                  <a:solidFill>
                    <a:srgbClr val="FFFFFF"/>
                  </a:solidFill>
                  <a:latin typeface="Arial" panose="020B0604020202020204"/>
                </a:rPr>
                <a:t>Specialist visits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>
                  <a:solidFill>
                    <a:srgbClr val="FFFFFF"/>
                  </a:solidFill>
                  <a:latin typeface="Arial" panose="020B0604020202020204"/>
                </a:rPr>
                <a:t>Surgeries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ED31B7F-DA0C-0499-69BD-7007D0FBF6DA}"/>
              </a:ext>
            </a:extLst>
          </p:cNvPr>
          <p:cNvSpPr txBox="1"/>
          <p:nvPr/>
        </p:nvSpPr>
        <p:spPr>
          <a:xfrm>
            <a:off x="466283" y="4595970"/>
            <a:ext cx="913491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Economic impact focus will be virtual PT vs. in-person 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Shifts from “Other” points of care to virtual PT will be explored in a scenario analysis if feasible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Health care resource use for in-person PT will be based on published claims analyses</a:t>
            </a:r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Impact of virtual PT on health care resource use will be informed by the SLR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4810A4-1502-763F-E906-8AD8D15FCA28}"/>
              </a:ext>
            </a:extLst>
          </p:cNvPr>
          <p:cNvSpPr txBox="1"/>
          <p:nvPr/>
        </p:nvSpPr>
        <p:spPr>
          <a:xfrm>
            <a:off x="647096" y="5738225"/>
            <a:ext cx="977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1. Bise CG, Schneider M, Freburger J, et al. First Provider Seen for an Acute Episode of Low Back Pain Influences Subsequent Health Care Utilization. Phys Ther. 2023 Sep 1;103(9):pzad067</a:t>
            </a:r>
          </a:p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2. Marrache, M., Prasad, N., Margalit, A. et al. Initial presentation for acute low back pain: is early physical therapy associated with healthcare utilization and spending? A retrospective review of a National Database. BMC Health Serv Res 22, 851 (2022).</a:t>
            </a:r>
          </a:p>
        </p:txBody>
      </p:sp>
      <p:pic>
        <p:nvPicPr>
          <p:cNvPr id="21" name="Audio Recording Nov 3, 2023 at 1:51:09 PM">
            <a:hlinkClick r:id="" action="ppaction://media"/>
            <a:extLst>
              <a:ext uri="{FF2B5EF4-FFF2-40B4-BE49-F238E27FC236}">
                <a16:creationId xmlns:a16="http://schemas.microsoft.com/office/drawing/2014/main" id="{6C6439F9-B845-3CAB-D227-AF743872B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6402" y="59690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55573-857B-6030-CE29-3B95189C4EE6}"/>
              </a:ext>
            </a:extLst>
          </p:cNvPr>
          <p:cNvSpPr txBox="1">
            <a:spLocks/>
          </p:cNvSpPr>
          <p:nvPr/>
        </p:nvSpPr>
        <p:spPr>
          <a:xfrm>
            <a:off x="123480" y="210058"/>
            <a:ext cx="10399781" cy="6973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none" baseline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/>
              <a:t>Virtual PT for MSK Patient Funnel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4E846DC-C5DD-F2F7-1C34-1808C442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341" y="6403690"/>
            <a:ext cx="548640" cy="27432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FFD2F-AE81-48F3-8F7C-F732C08D8D8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1">
            <a:extLst>
              <a:ext uri="{FF2B5EF4-FFF2-40B4-BE49-F238E27FC236}">
                <a16:creationId xmlns:a16="http://schemas.microsoft.com/office/drawing/2014/main" id="{57EEA9CC-64AB-D557-AC6F-21EC9196C9BF}"/>
              </a:ext>
            </a:extLst>
          </p:cNvPr>
          <p:cNvSpPr txBox="1">
            <a:spLocks/>
          </p:cNvSpPr>
          <p:nvPr/>
        </p:nvSpPr>
        <p:spPr>
          <a:xfrm>
            <a:off x="290512" y="4511178"/>
            <a:ext cx="11610975" cy="8500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tx1"/>
                </a:solidFill>
                <a:cs typeface="Arial" panose="020B0604020202020204" pitchFamily="34" charset="0"/>
              </a:rPr>
              <a:t>US Census Bureau. Age and Sex Composition in the United States: 2022. Available at: </a:t>
            </a:r>
            <a:r>
              <a:rPr lang="en-US" sz="1200">
                <a:solidFill>
                  <a:schemeClr val="tx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https://www.census.gov/data/tables/2022/demo/age-and-sex/2022-age-sex-composition.html</a:t>
            </a:r>
            <a:r>
              <a:rPr lang="en-US" sz="1200">
                <a:solidFill>
                  <a:schemeClr val="tx1"/>
                </a:solidFill>
                <a:cs typeface="Arial" panose="020B0604020202020204" pitchFamily="34" charset="0"/>
              </a:rPr>
              <a:t>. Accessed September 18, 2023.</a:t>
            </a:r>
          </a:p>
          <a:p>
            <a:r>
              <a:rPr lang="en-US" sz="1200" err="1">
                <a:solidFill>
                  <a:schemeClr val="tx1"/>
                </a:solidFill>
                <a:cs typeface="Arial" panose="020B0604020202020204" pitchFamily="34" charset="0"/>
              </a:rPr>
              <a:t>Shmagel</a:t>
            </a:r>
            <a:r>
              <a:rPr lang="en-US" sz="1200">
                <a:solidFill>
                  <a:schemeClr val="tx1"/>
                </a:solidFill>
                <a:cs typeface="Arial" panose="020B0604020202020204" pitchFamily="34" charset="0"/>
              </a:rPr>
              <a:t> A, Foley R, Ibrahim H. Epidemiology of Chronic Low Back Pain in US Adults: Data From the 2009-2010 National Health and Nutrition Examination Survey. Arthritis Care Res (Hoboken). 2016 Nov;68(11):1688-1694</a:t>
            </a:r>
          </a:p>
          <a:p>
            <a:r>
              <a:rPr lang="en-US" sz="1200">
                <a:solidFill>
                  <a:schemeClr val="tx1"/>
                </a:solidFill>
                <a:cs typeface="Arial" panose="020B0604020202020204" pitchFamily="34" charset="0"/>
              </a:rPr>
              <a:t>Wallace IJ, Worthington S, Felson DT, et al. Knee osteoarthritis has doubled in prevalence since the mid-20th century. Proc Natl </a:t>
            </a:r>
            <a:r>
              <a:rPr lang="en-US" sz="1200" err="1">
                <a:solidFill>
                  <a:schemeClr val="tx1"/>
                </a:solidFill>
                <a:cs typeface="Arial" panose="020B0604020202020204" pitchFamily="34" charset="0"/>
              </a:rPr>
              <a:t>Acad</a:t>
            </a:r>
            <a:r>
              <a:rPr lang="en-US" sz="1200">
                <a:solidFill>
                  <a:schemeClr val="tx1"/>
                </a:solidFill>
                <a:cs typeface="Arial" panose="020B0604020202020204" pitchFamily="34" charset="0"/>
              </a:rPr>
              <a:t> Sci U S A. 2017 Aug 29;114(35):9332-9336.</a:t>
            </a:r>
          </a:p>
          <a:p>
            <a:r>
              <a:rPr lang="en-US" sz="1200">
                <a:solidFill>
                  <a:schemeClr val="tx1"/>
                </a:solidFill>
                <a:cs typeface="Arial" panose="020B0604020202020204" pitchFamily="34" charset="0"/>
              </a:rPr>
              <a:t>Fan, Z., Yan, L., Liu, H. et al. The prevalence of hip osteoarthritis: a systematic review and meta-analysis. Arthritis Res </a:t>
            </a:r>
            <a:r>
              <a:rPr lang="en-US" sz="1200" err="1">
                <a:solidFill>
                  <a:schemeClr val="tx1"/>
                </a:solidFill>
                <a:cs typeface="Arial" panose="020B0604020202020204" pitchFamily="34" charset="0"/>
              </a:rPr>
              <a:t>Ther</a:t>
            </a:r>
            <a:r>
              <a:rPr lang="en-US" sz="1200">
                <a:solidFill>
                  <a:schemeClr val="tx1"/>
                </a:solidFill>
                <a:cs typeface="Arial" panose="020B0604020202020204" pitchFamily="34" charset="0"/>
              </a:rPr>
              <a:t> 25, 51 (2023).</a:t>
            </a:r>
          </a:p>
        </p:txBody>
      </p:sp>
      <p:pic>
        <p:nvPicPr>
          <p:cNvPr id="5" name="Audio Recording Nov 3, 2023 at 1:52:10 PM">
            <a:hlinkClick r:id="" action="ppaction://media"/>
            <a:extLst>
              <a:ext uri="{FF2B5EF4-FFF2-40B4-BE49-F238E27FC236}">
                <a16:creationId xmlns:a16="http://schemas.microsoft.com/office/drawing/2014/main" id="{7CA90373-8BEB-B54B-78A6-D7424B1A7F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31581" y="5930267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D6200A-7F7C-6408-9D60-F86AE61AC819}"/>
              </a:ext>
            </a:extLst>
          </p:cNvPr>
          <p:cNvSpPr txBox="1"/>
          <p:nvPr/>
        </p:nvSpPr>
        <p:spPr>
          <a:xfrm>
            <a:off x="8341783" y="2247463"/>
            <a:ext cx="1430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23,322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58,305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CF8F0-AD1A-820F-EAAA-297F007B7DA8}"/>
              </a:ext>
            </a:extLst>
          </p:cNvPr>
          <p:cNvSpPr txBox="1"/>
          <p:nvPr/>
        </p:nvSpPr>
        <p:spPr>
          <a:xfrm>
            <a:off x="920450" y="1048070"/>
            <a:ext cx="493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Hypothetical Million-Member Health Plan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09D421-DAD1-2894-7554-010DF9077CB4}"/>
              </a:ext>
            </a:extLst>
          </p:cNvPr>
          <p:cNvSpPr/>
          <p:nvPr/>
        </p:nvSpPr>
        <p:spPr>
          <a:xfrm>
            <a:off x="6318109" y="1917747"/>
            <a:ext cx="4371232" cy="4572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Adults</a:t>
            </a:r>
            <a:r>
              <a:rPr kumimoji="0" lang="en-US" sz="1200" b="1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6966B4-FB0D-1630-0F2A-69F8DC6EB935}"/>
              </a:ext>
            </a:extLst>
          </p:cNvPr>
          <p:cNvSpPr/>
          <p:nvPr/>
        </p:nvSpPr>
        <p:spPr>
          <a:xfrm>
            <a:off x="6318116" y="3779144"/>
            <a:ext cx="4371225" cy="457200"/>
          </a:xfrm>
          <a:prstGeom prst="rect">
            <a:avLst/>
          </a:prstGeom>
          <a:solidFill>
            <a:srgbClr val="EDA324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% Seeking care for pain - assumption</a:t>
            </a:r>
            <a:endParaRPr kumimoji="0" lang="en-US" sz="1200" b="1" i="0" u="none" strike="noStrike" kern="0" cap="none" spc="0" normalizeH="0" baseline="3000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C90986-CFDF-130B-04A6-94ED8EDA5BDC}"/>
              </a:ext>
            </a:extLst>
          </p:cNvPr>
          <p:cNvSpPr/>
          <p:nvPr/>
        </p:nvSpPr>
        <p:spPr>
          <a:xfrm>
            <a:off x="6313426" y="1412238"/>
            <a:ext cx="4371225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Assumed plan population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B66BBC-F4D2-D6CF-092B-CA1FAE010BFA}"/>
              </a:ext>
            </a:extLst>
          </p:cNvPr>
          <p:cNvSpPr/>
          <p:nvPr/>
        </p:nvSpPr>
        <p:spPr>
          <a:xfrm>
            <a:off x="920450" y="1412238"/>
            <a:ext cx="4937760" cy="457200"/>
          </a:xfrm>
          <a:custGeom>
            <a:avLst/>
            <a:gdLst>
              <a:gd name="connsiteX0" fmla="*/ 0 w 2486895"/>
              <a:gd name="connsiteY0" fmla="*/ 0 h 382249"/>
              <a:gd name="connsiteX1" fmla="*/ 2486895 w 2486895"/>
              <a:gd name="connsiteY1" fmla="*/ 0 h 382249"/>
              <a:gd name="connsiteX2" fmla="*/ 2423636 w 2486895"/>
              <a:gd name="connsiteY2" fmla="*/ 382249 h 382249"/>
              <a:gd name="connsiteX3" fmla="*/ 63259 w 2486895"/>
              <a:gd name="connsiteY3" fmla="*/ 382249 h 382249"/>
              <a:gd name="connsiteX4" fmla="*/ 0 w 2486895"/>
              <a:gd name="connsiteY4" fmla="*/ 0 h 38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895" h="382249">
                <a:moveTo>
                  <a:pt x="0" y="0"/>
                </a:moveTo>
                <a:lnTo>
                  <a:pt x="2486895" y="0"/>
                </a:lnTo>
                <a:lnTo>
                  <a:pt x="2423636" y="382249"/>
                </a:lnTo>
                <a:lnTo>
                  <a:pt x="63259" y="3822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1,000,000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2B97E8-BB27-033B-C004-08A66A8F8B76}"/>
              </a:ext>
            </a:extLst>
          </p:cNvPr>
          <p:cNvSpPr/>
          <p:nvPr/>
        </p:nvSpPr>
        <p:spPr>
          <a:xfrm>
            <a:off x="1286210" y="3779145"/>
            <a:ext cx="4206240" cy="457200"/>
          </a:xfrm>
          <a:custGeom>
            <a:avLst/>
            <a:gdLst>
              <a:gd name="connsiteX0" fmla="*/ 0 w 2109597"/>
              <a:gd name="connsiteY0" fmla="*/ 0 h 346363"/>
              <a:gd name="connsiteX1" fmla="*/ 2109597 w 2109597"/>
              <a:gd name="connsiteY1" fmla="*/ 0 h 346363"/>
              <a:gd name="connsiteX2" fmla="*/ 2052276 w 2109597"/>
              <a:gd name="connsiteY2" fmla="*/ 346363 h 346363"/>
              <a:gd name="connsiteX3" fmla="*/ 57321 w 2109597"/>
              <a:gd name="connsiteY3" fmla="*/ 346363 h 346363"/>
              <a:gd name="connsiteX4" fmla="*/ 0 w 2109597"/>
              <a:gd name="connsiteY4" fmla="*/ 0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597" h="346363">
                <a:moveTo>
                  <a:pt x="0" y="0"/>
                </a:moveTo>
                <a:lnTo>
                  <a:pt x="2109597" y="0"/>
                </a:lnTo>
                <a:lnTo>
                  <a:pt x="2052276" y="346363"/>
                </a:lnTo>
                <a:lnTo>
                  <a:pt x="57321" y="346363"/>
                </a:lnTo>
                <a:lnTo>
                  <a:pt x="0" y="0"/>
                </a:lnTo>
                <a:close/>
              </a:path>
            </a:pathLst>
          </a:custGeom>
          <a:solidFill>
            <a:srgbClr val="EDA324"/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FFFFFF"/>
                </a:solidFill>
                <a:latin typeface="Arial" panose="020B0604020202020204"/>
              </a:rPr>
              <a:t>100%</a:t>
            </a:r>
            <a:endParaRPr kumimoji="0" lang="en-US" sz="1400" b="1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BF701-8CDA-40B1-FFCA-FAB09DA74DD5}"/>
              </a:ext>
            </a:extLst>
          </p:cNvPr>
          <p:cNvSpPr txBox="1"/>
          <p:nvPr/>
        </p:nvSpPr>
        <p:spPr>
          <a:xfrm>
            <a:off x="3389330" y="2872843"/>
            <a:ext cx="969029" cy="35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022D30-0BA7-2338-D08E-3FCF3FF1AED6}"/>
              </a:ext>
            </a:extLst>
          </p:cNvPr>
          <p:cNvSpPr/>
          <p:nvPr/>
        </p:nvSpPr>
        <p:spPr>
          <a:xfrm>
            <a:off x="1011890" y="1917748"/>
            <a:ext cx="4754880" cy="457200"/>
          </a:xfrm>
          <a:custGeom>
            <a:avLst/>
            <a:gdLst>
              <a:gd name="connsiteX0" fmla="*/ 0 w 2109597"/>
              <a:gd name="connsiteY0" fmla="*/ 0 h 346363"/>
              <a:gd name="connsiteX1" fmla="*/ 2109597 w 2109597"/>
              <a:gd name="connsiteY1" fmla="*/ 0 h 346363"/>
              <a:gd name="connsiteX2" fmla="*/ 2052276 w 2109597"/>
              <a:gd name="connsiteY2" fmla="*/ 346363 h 346363"/>
              <a:gd name="connsiteX3" fmla="*/ 57321 w 2109597"/>
              <a:gd name="connsiteY3" fmla="*/ 346363 h 346363"/>
              <a:gd name="connsiteX4" fmla="*/ 0 w 2109597"/>
              <a:gd name="connsiteY4" fmla="*/ 0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597" h="346363">
                <a:moveTo>
                  <a:pt x="0" y="0"/>
                </a:moveTo>
                <a:lnTo>
                  <a:pt x="2109597" y="0"/>
                </a:lnTo>
                <a:lnTo>
                  <a:pt x="2052276" y="346363"/>
                </a:lnTo>
                <a:lnTo>
                  <a:pt x="57321" y="3463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77.7%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B845022-6E54-5210-FD22-B149B2450197}"/>
              </a:ext>
            </a:extLst>
          </p:cNvPr>
          <p:cNvSpPr/>
          <p:nvPr/>
        </p:nvSpPr>
        <p:spPr>
          <a:xfrm>
            <a:off x="1149050" y="2439927"/>
            <a:ext cx="4480560" cy="1280160"/>
          </a:xfrm>
          <a:custGeom>
            <a:avLst/>
            <a:gdLst>
              <a:gd name="connsiteX0" fmla="*/ 0 w 2109597"/>
              <a:gd name="connsiteY0" fmla="*/ 0 h 346363"/>
              <a:gd name="connsiteX1" fmla="*/ 2109597 w 2109597"/>
              <a:gd name="connsiteY1" fmla="*/ 0 h 346363"/>
              <a:gd name="connsiteX2" fmla="*/ 2052276 w 2109597"/>
              <a:gd name="connsiteY2" fmla="*/ 346363 h 346363"/>
              <a:gd name="connsiteX3" fmla="*/ 57321 w 2109597"/>
              <a:gd name="connsiteY3" fmla="*/ 346363 h 346363"/>
              <a:gd name="connsiteX4" fmla="*/ 0 w 2109597"/>
              <a:gd name="connsiteY4" fmla="*/ 0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597" h="346363">
                <a:moveTo>
                  <a:pt x="0" y="0"/>
                </a:moveTo>
                <a:lnTo>
                  <a:pt x="2109597" y="0"/>
                </a:lnTo>
                <a:lnTo>
                  <a:pt x="2052276" y="346363"/>
                </a:lnTo>
                <a:lnTo>
                  <a:pt x="57321" y="3463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Lower back: 13.1%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Knee: 16.0%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Hip: 7.9%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F99182-EC32-A4FD-07FD-A7488630FEE8}"/>
              </a:ext>
            </a:extLst>
          </p:cNvPr>
          <p:cNvSpPr/>
          <p:nvPr/>
        </p:nvSpPr>
        <p:spPr>
          <a:xfrm>
            <a:off x="6313426" y="2439926"/>
            <a:ext cx="4371232" cy="128016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Lower back pain prevalence</a:t>
            </a:r>
            <a:r>
              <a:rPr kumimoji="0" lang="en-US" sz="1200" b="1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Knee pain prevalence</a:t>
            </a:r>
            <a:r>
              <a:rPr kumimoji="0" lang="en-US" sz="1200" b="1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Hip pain prevalence</a:t>
            </a:r>
            <a:r>
              <a:rPr kumimoji="0" lang="en-US" sz="1200" b="1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Prevalence of other MSK condition</a:t>
            </a:r>
            <a:r>
              <a:rPr lang="en-US" sz="1200" b="1" kern="0">
                <a:solidFill>
                  <a:prstClr val="black"/>
                </a:solidFill>
                <a:latin typeface="Arial"/>
              </a:rPr>
              <a:t>s TBC</a:t>
            </a:r>
            <a:endParaRPr kumimoji="0" lang="en-US" sz="1200" b="1" i="0" u="none" strike="noStrike" kern="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78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rta">
  <a:themeElements>
    <a:clrScheme name="Curta Colors">
      <a:dk1>
        <a:sysClr val="windowText" lastClr="000000"/>
      </a:dk1>
      <a:lt1>
        <a:srgbClr val="FFFFFF"/>
      </a:lt1>
      <a:dk2>
        <a:srgbClr val="28556D"/>
      </a:dk2>
      <a:lt2>
        <a:srgbClr val="797979"/>
      </a:lt2>
      <a:accent1>
        <a:srgbClr val="EDA324"/>
      </a:accent1>
      <a:accent2>
        <a:srgbClr val="28556D"/>
      </a:accent2>
      <a:accent3>
        <a:srgbClr val="797979"/>
      </a:accent3>
      <a:accent4>
        <a:srgbClr val="797979"/>
      </a:accent4>
      <a:accent5>
        <a:srgbClr val="5B92AD"/>
      </a:accent5>
      <a:accent6>
        <a:srgbClr val="FBECD2"/>
      </a:accent6>
      <a:hlink>
        <a:srgbClr val="FFFFFF"/>
      </a:hlink>
      <a:folHlink>
        <a:srgbClr val="9CBD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ta Template 14Jan2022 .potx" id="{1D715603-9A55-4219-BF6C-8E051E1C4458}" vid="{6F45BB09-C9DE-43D7-8A18-329CB077F694}"/>
    </a:ext>
  </a:extLst>
</a:theme>
</file>

<file path=ppt/theme/theme2.xml><?xml version="1.0" encoding="utf-8"?>
<a:theme xmlns:a="http://schemas.openxmlformats.org/drawingml/2006/main" name="Curta Bubbles">
  <a:themeElements>
    <a:clrScheme name="Curta Colors">
      <a:dk1>
        <a:sysClr val="windowText" lastClr="000000"/>
      </a:dk1>
      <a:lt1>
        <a:srgbClr val="FFFFFF"/>
      </a:lt1>
      <a:dk2>
        <a:srgbClr val="28556D"/>
      </a:dk2>
      <a:lt2>
        <a:srgbClr val="797979"/>
      </a:lt2>
      <a:accent1>
        <a:srgbClr val="EDA324"/>
      </a:accent1>
      <a:accent2>
        <a:srgbClr val="28556D"/>
      </a:accent2>
      <a:accent3>
        <a:srgbClr val="797979"/>
      </a:accent3>
      <a:accent4>
        <a:srgbClr val="797979"/>
      </a:accent4>
      <a:accent5>
        <a:srgbClr val="5B92AD"/>
      </a:accent5>
      <a:accent6>
        <a:srgbClr val="FBECD2"/>
      </a:accent6>
      <a:hlink>
        <a:srgbClr val="FFFFFF"/>
      </a:hlink>
      <a:folHlink>
        <a:srgbClr val="9CBDC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ta Template 14Jan2022 .potx" id="{1D715603-9A55-4219-BF6C-8E051E1C4458}" vid="{B77CF29A-A53C-45CB-821C-183D43F26170}"/>
    </a:ext>
  </a:extLst>
</a:theme>
</file>

<file path=ppt/theme/theme3.xml><?xml version="1.0" encoding="utf-8"?>
<a:theme xmlns:a="http://schemas.openxmlformats.org/drawingml/2006/main" name="Curta Seatt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ta Template 14Jan2022 .potx" id="{1D715603-9A55-4219-BF6C-8E051E1C4458}" vid="{E4F78033-7F0C-4F4E-8EC4-1907502B18CB}"/>
    </a:ext>
  </a:extLst>
</a:theme>
</file>

<file path=ppt/theme/theme4.xml><?xml version="1.0" encoding="utf-8"?>
<a:theme xmlns:a="http://schemas.openxmlformats.org/drawingml/2006/main" name="Curta Boston">
  <a:themeElements>
    <a:clrScheme name="Curta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EDA324"/>
      </a:accent1>
      <a:accent2>
        <a:srgbClr val="28556D"/>
      </a:accent2>
      <a:accent3>
        <a:srgbClr val="132833"/>
      </a:accent3>
      <a:accent4>
        <a:srgbClr val="797979"/>
      </a:accent4>
      <a:accent5>
        <a:srgbClr val="5B92AD"/>
      </a:accent5>
      <a:accent6>
        <a:srgbClr val="014067"/>
      </a:accent6>
      <a:hlink>
        <a:srgbClr val="00194C"/>
      </a:hlink>
      <a:folHlink>
        <a:srgbClr val="5B92A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ta Template 14Jan2022 .potx" id="{1D715603-9A55-4219-BF6C-8E051E1C4458}" vid="{A716E091-A53F-4C64-B9D7-CC38CAFB764E}"/>
    </a:ext>
  </a:extLst>
</a:theme>
</file>

<file path=ppt/theme/theme5.xml><?xml version="1.0" encoding="utf-8"?>
<a:theme xmlns:a="http://schemas.openxmlformats.org/drawingml/2006/main" name="1_Curta">
  <a:themeElements>
    <a:clrScheme name="Curta Colors">
      <a:dk1>
        <a:sysClr val="windowText" lastClr="000000"/>
      </a:dk1>
      <a:lt1>
        <a:srgbClr val="FFFFFF"/>
      </a:lt1>
      <a:dk2>
        <a:srgbClr val="28556D"/>
      </a:dk2>
      <a:lt2>
        <a:srgbClr val="797979"/>
      </a:lt2>
      <a:accent1>
        <a:srgbClr val="EDA324"/>
      </a:accent1>
      <a:accent2>
        <a:srgbClr val="28556D"/>
      </a:accent2>
      <a:accent3>
        <a:srgbClr val="797979"/>
      </a:accent3>
      <a:accent4>
        <a:srgbClr val="797979"/>
      </a:accent4>
      <a:accent5>
        <a:srgbClr val="5B92AD"/>
      </a:accent5>
      <a:accent6>
        <a:srgbClr val="FBECD2"/>
      </a:accent6>
      <a:hlink>
        <a:srgbClr val="FFFFFF"/>
      </a:hlink>
      <a:folHlink>
        <a:srgbClr val="9CBD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ta Slide Templates- not confidential.potx" id="{1C31A58B-B25A-44A0-987B-1AE7A2D0D717}" vid="{02839948-C71F-4524-91CB-BEFCD2F10F7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e9b7f185-93a6-4e15-9bc6-de7c9e1937ed" xsi:nil="true"/>
    <MigrationWizIdPermissions xmlns="e9b7f185-93a6-4e15-9bc6-de7c9e1937ed" xsi:nil="true"/>
    <lcf76f155ced4ddcb4097134ff3c332f0 xmlns="e9b7f185-93a6-4e15-9bc6-de7c9e1937ed" xsi:nil="true"/>
    <TaxCatchAll xmlns="b9febba8-6960-4c0c-a7b5-63e2f8f01cb6" xsi:nil="true"/>
    <MigrationWizIdVersion xmlns="e9b7f185-93a6-4e15-9bc6-de7c9e1937ed" xsi:nil="true"/>
    <lcf76f155ced4ddcb4097134ff3c332f xmlns="e9b7f185-93a6-4e15-9bc6-de7c9e1937e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B50804C7DDC44B6D76865816BF73F" ma:contentTypeVersion="17" ma:contentTypeDescription="Create a new document." ma:contentTypeScope="" ma:versionID="230c62baf139955a0a253e94a4b14b0b">
  <xsd:schema xmlns:xsd="http://www.w3.org/2001/XMLSchema" xmlns:xs="http://www.w3.org/2001/XMLSchema" xmlns:p="http://schemas.microsoft.com/office/2006/metadata/properties" xmlns:ns2="e9b7f185-93a6-4e15-9bc6-de7c9e1937ed" xmlns:ns3="b9febba8-6960-4c0c-a7b5-63e2f8f01cb6" targetNamespace="http://schemas.microsoft.com/office/2006/metadata/properties" ma:root="true" ma:fieldsID="2dce36f51e786e29c6e19c54bb91f976" ns2:_="" ns3:_="">
    <xsd:import namespace="e9b7f185-93a6-4e15-9bc6-de7c9e1937ed"/>
    <xsd:import namespace="b9febba8-6960-4c0c-a7b5-63e2f8f01cb6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7f185-93a6-4e15-9bc6-de7c9e1937ed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lcf76f155ced4ddcb4097134ff3c332f0" ma:index="11" nillable="true" ma:displayName="Image Tags_0" ma:hidden="true" ma:internalName="lcf76f155ced4ddcb4097134ff3c332f0" ma:readOnly="false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05961fd-b9eb-4464-a056-8ed0097319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ebba8-6960-4c0c-a7b5-63e2f8f01cb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b2d11a8-4165-432a-b287-622e1e762d1c}" ma:internalName="TaxCatchAll" ma:showField="CatchAllData" ma:web="b9febba8-6960-4c0c-a7b5-63e2f8f01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8B30A0-87CA-45BA-9E4C-AF92A33FD9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3739AB-7512-4B39-8FDF-5C6E7DC064ED}">
  <ds:schemaRefs>
    <ds:schemaRef ds:uri="b9febba8-6960-4c0c-a7b5-63e2f8f01cb6"/>
    <ds:schemaRef ds:uri="e9b7f185-93a6-4e15-9bc6-de7c9e1937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383A50-8D51-41F7-B5C1-BF3FFCA12249}">
  <ds:schemaRefs>
    <ds:schemaRef ds:uri="b9febba8-6960-4c0c-a7b5-63e2f8f01cb6"/>
    <ds:schemaRef ds:uri="e9b7f185-93a6-4e15-9bc6-de7c9e1937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Curta</Template>
  <TotalTime>1616</TotalTime>
  <Words>1172</Words>
  <Application>Microsoft Office PowerPoint</Application>
  <PresentationFormat>Widescreen</PresentationFormat>
  <Paragraphs>227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Wingdings</vt:lpstr>
      <vt:lpstr>Curta</vt:lpstr>
      <vt:lpstr>Curta Bubbles</vt:lpstr>
      <vt:lpstr>Curta Seattle</vt:lpstr>
      <vt:lpstr>Curta Boston</vt:lpstr>
      <vt:lpstr>1_Curta</vt:lpstr>
      <vt:lpstr>Digital Health Technology Assessment:  Virtual Physical Therapy for Musculoskeletal Disorders  Josh Carlson. PhD, MPH Senior Partner, Curta  Prepared for the Peterson Health Technology Institute</vt:lpstr>
      <vt:lpstr>Clinical Impact: Systematic Literature Review</vt:lpstr>
      <vt:lpstr>PowerPoint Presentation</vt:lpstr>
      <vt:lpstr>PowerPoint Presentation</vt:lpstr>
      <vt:lpstr>Economic Impact:  Budget Impact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RPM and MSK virtual PT SLR</dc:title>
  <dc:creator>Rajshree Pandey</dc:creator>
  <cp:lastModifiedBy>Nina Grigoriev</cp:lastModifiedBy>
  <cp:revision>32</cp:revision>
  <dcterms:created xsi:type="dcterms:W3CDTF">2023-10-31T21:17:00Z</dcterms:created>
  <dcterms:modified xsi:type="dcterms:W3CDTF">2023-11-13T20:07:49Z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0x0101006CC5A693A560114498EB5BC0B00A8673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2023-11-10T20:37:55Z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c052ecd1-fc8f-4b7e-8843-c35feb0d23a8</vt:lpwstr>
  </property>
  <property fmtid="{D5CDD505-2E9C-101B-9397-08002B2CF9AE}" pid="8" name="MSIP_Label_defa4170-0d19-0005-0004-bc88714345d2_ActionId">
    <vt:lpwstr>347a5ef1-7bf7-4332-a452-d75757d27a18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ediaServiceImageTags">
    <vt:lpwstr/>
  </property>
</Properties>
</file>